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64"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9" r:id="rId23"/>
    <p:sldId id="277" r:id="rId24"/>
    <p:sldId id="278" r:id="rId25"/>
  </p:sldIdLst>
  <p:sldSz cx="9144000" cy="5143500" type="screen16x9"/>
  <p:notesSz cx="6858000" cy="9144000"/>
  <p:embeddedFontLst>
    <p:embeddedFont>
      <p:font typeface="Calibri" panose="020F0502020204030204" pitchFamily="34" charset="0"/>
      <p:regular r:id="rId27"/>
      <p:bold r:id="rId28"/>
      <p:italic r:id="rId29"/>
      <p:boldItalic r:id="rId30"/>
    </p:embeddedFont>
    <p:embeddedFont>
      <p:font typeface="Lato" panose="020B0604020202020204" charset="0"/>
      <p:regular r:id="rId31"/>
      <p:bold r:id="rId32"/>
      <p:italic r:id="rId33"/>
      <p:boldItalic r:id="rId34"/>
    </p:embeddedFont>
    <p:embeddedFont>
      <p:font typeface="Lato Light" panose="020B0604020202020204" charset="0"/>
      <p:regular r:id="rId35"/>
      <p:bold r:id="rId36"/>
      <p:italic r:id="rId37"/>
      <p:boldItalic r:id="rId38"/>
    </p:embeddedFont>
    <p:embeddedFont>
      <p:font typeface="Raleway" panose="020B060402020202020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64B4156-FA52-4952-8E1C-901DFF73E81E}">
  <a:tblStyle styleId="{C64B4156-FA52-4952-8E1C-901DFF73E81E}"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2"/>
    <p:restoredTop sz="65726" autoAdjust="0"/>
  </p:normalViewPr>
  <p:slideViewPr>
    <p:cSldViewPr snapToGrid="0">
      <p:cViewPr varScale="1">
        <p:scale>
          <a:sx n="58" d="100"/>
          <a:sy n="58" d="100"/>
        </p:scale>
        <p:origin x="1520" y="4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font" Target="fonts/font1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I have enjoyed so many of the presentations this week, and in addition to enjoying the content of Liz Richardson’s presentation, I was relieved when she opened with the line “remember how what you said you would do 18 months ago doesn’t quite proceed the way you had anticipated?” because that’s a bit what’s happened to me. I had originally imagined having a completed set of survey data and narrative feedback to share. Instead, a 4 month TA  strike at my university  wiped out my research agenda for last summer, leading to this project getting started this summer. However, I’m delighted to share where the project is at, and to get your feedback.</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1f88252dc4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1f88252dc4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As many of you know, I teach legal research and writing, and I strongly believe that the way we frame legal advice and advocacy documents has significant potential to either respect or damage the emotional well-being of parties to and about whom these documents are written. Today, I want to extend that discussion to the written words that judges produce by way of judicial opinions at the end of hearings. I have heard a few presentations this week focused on the interaction of judges and litigants within the courtroom, and I now want to turn our attention to the next phase of judicial action. As the slide indicates, my proposition is that the way judges frame their decisions, and in particular, the level of compassion they show within their decision-making is highly relevant to the extent that parties’ dignity is preserved and will play a role in determining whether individuals (both the parties and others reading the decision) respect the legal system.</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1f88252dc4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1f88252dc4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200" dirty="0">
                <a:latin typeface="Calibri"/>
                <a:ea typeface="Calibri"/>
                <a:cs typeface="Calibri"/>
                <a:sym typeface="Calibri"/>
              </a:rPr>
              <a:t>Re compassion – see reference to section 14(4)© of </a:t>
            </a:r>
            <a:r>
              <a:rPr lang="en-GB" sz="1200" i="1" dirty="0">
                <a:latin typeface="Calibri"/>
                <a:ea typeface="Calibri"/>
                <a:cs typeface="Calibri"/>
                <a:sym typeface="Calibri"/>
              </a:rPr>
              <a:t>Municipal Freedom of Information of Information and Protection of Privacy Act</a:t>
            </a:r>
            <a:r>
              <a:rPr lang="en-GB" sz="1200" dirty="0">
                <a:latin typeface="Calibri"/>
                <a:ea typeface="Calibri"/>
                <a:cs typeface="Calibri"/>
                <a:sym typeface="Calibri"/>
              </a:rPr>
              <a:t>, which provides that disclosure of certain confidential police information may be disclosed to family members of deceased individuals where “in the circumstances, disclosure is desirable for compassionate reasons.” (RSO 1990, c M.56) As discussed above, I have concluded that by using the words "in the circumstances" the Legislature intended that a broad and all encompassing approach be taken to the consideration by this office of whether or not disclosure is "desirable for compassionate reasons." In my view, by enacting this amendment to the </a:t>
            </a:r>
            <a:r>
              <a:rPr lang="en-GB" sz="1200" i="1" dirty="0">
                <a:latin typeface="Calibri"/>
                <a:ea typeface="Calibri"/>
                <a:cs typeface="Calibri"/>
                <a:sym typeface="Calibri"/>
              </a:rPr>
              <a:t>Act</a:t>
            </a:r>
            <a:r>
              <a:rPr lang="en-GB" sz="1200" dirty="0">
                <a:latin typeface="Calibri"/>
                <a:ea typeface="Calibri"/>
                <a:cs typeface="Calibri"/>
                <a:sym typeface="Calibri"/>
              </a:rPr>
              <a:t>, the Legislature intended to address an identified gap in the access to information legislation and increase the amount of information being provided to bereaved family members. It is recognition that, for surviving family members, greater knowledge of the circumstances of their loved one's death is by its very nature compassionate.</a:t>
            </a:r>
            <a:endParaRPr sz="1200" dirty="0">
              <a:latin typeface="Calibri"/>
              <a:ea typeface="Calibri"/>
              <a:cs typeface="Calibri"/>
              <a:sym typeface="Calibri"/>
            </a:endParaRPr>
          </a:p>
          <a:p>
            <a:pPr marL="0" lvl="0" indent="0" algn="l" rtl="0">
              <a:lnSpc>
                <a:spcPct val="115000"/>
              </a:lnSpc>
              <a:spcBef>
                <a:spcPts val="0"/>
              </a:spcBef>
              <a:spcAft>
                <a:spcPts val="0"/>
              </a:spcAft>
              <a:buNone/>
            </a:pPr>
            <a:r>
              <a:rPr lang="en-GB" sz="1200" dirty="0">
                <a:latin typeface="Calibri"/>
                <a:ea typeface="Calibri"/>
                <a:cs typeface="Calibri"/>
                <a:sym typeface="Calibri"/>
              </a:rPr>
              <a:t>Order MO-2450; York Regional Police Services Board, [2009] OIPC No 135</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f88252dc4_0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1f88252dc4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200" dirty="0">
                <a:latin typeface="Calibri"/>
                <a:ea typeface="Calibri"/>
                <a:cs typeface="Calibri"/>
                <a:sym typeface="Calibri"/>
              </a:rPr>
              <a:t>Others have looked at the impact of judicial writing on the recipient of judicial decisions. I’ve summarized a few that have been helpful to me as I was thinking about this project.</a:t>
            </a:r>
          </a:p>
          <a:p>
            <a:pPr marL="0" lvl="0" indent="0" algn="l" rtl="0">
              <a:lnSpc>
                <a:spcPct val="115000"/>
              </a:lnSpc>
              <a:spcBef>
                <a:spcPts val="0"/>
              </a:spcBef>
              <a:spcAft>
                <a:spcPts val="0"/>
              </a:spcAft>
              <a:buNone/>
            </a:pPr>
            <a:r>
              <a:rPr lang="en-GB" sz="1200" dirty="0">
                <a:latin typeface="Calibri"/>
                <a:ea typeface="Calibri"/>
                <a:cs typeface="Calibri"/>
                <a:sym typeface="Calibri"/>
              </a:rPr>
              <a:t>One of the earlier pieces was a work by Bruce Winick and Amy Ronner</a:t>
            </a:r>
            <a:r>
              <a:rPr lang="en-US" sz="1200" dirty="0">
                <a:latin typeface="Calibri"/>
                <a:ea typeface="Calibri"/>
                <a:cs typeface="Calibri"/>
                <a:sym typeface="Calibri"/>
              </a:rPr>
              <a:t>discussed the anti-therapeutic effects of the Per Curiam Affirmance (PCA), where an appeal court accepts the ruling of a lower court without discussing how it reached its conclusion.  Drawing upon studies that establish the psychological benefit to litigants of feeling “heard” within the legal process,  the authors argued that a recital of the facts, and a concise listing of the arguments made, along with a brief indication of the reason for the dismissal , would provide this sense of voice to unsuccessful appellants. </a:t>
            </a:r>
            <a:endParaRPr sz="1200" dirty="0">
              <a:latin typeface="Calibri"/>
              <a:ea typeface="Calibri"/>
              <a:cs typeface="Calibri"/>
              <a:sym typeface="Calibri"/>
            </a:endParaRPr>
          </a:p>
          <a:p>
            <a:pPr marL="0" lvl="0" indent="0" algn="l" rtl="0">
              <a:lnSpc>
                <a:spcPct val="115000"/>
              </a:lnSpc>
              <a:spcBef>
                <a:spcPts val="0"/>
              </a:spcBef>
              <a:spcAft>
                <a:spcPts val="0"/>
              </a:spcAft>
              <a:buNone/>
            </a:pPr>
            <a:endParaRPr lang="en-GB" sz="1200" dirty="0">
              <a:latin typeface="Calibri"/>
              <a:ea typeface="Calibri"/>
              <a:cs typeface="Calibri"/>
              <a:sym typeface="Calibri"/>
            </a:endParaRPr>
          </a:p>
          <a:p>
            <a:pPr marL="0" lvl="0" indent="0" algn="l" rtl="0">
              <a:lnSpc>
                <a:spcPct val="115000"/>
              </a:lnSpc>
              <a:spcBef>
                <a:spcPts val="0"/>
              </a:spcBef>
              <a:spcAft>
                <a:spcPts val="0"/>
              </a:spcAft>
              <a:buNone/>
            </a:pPr>
            <a:r>
              <a:rPr lang="en-GB" sz="1200" dirty="0">
                <a:latin typeface="Calibri"/>
                <a:ea typeface="Calibri"/>
                <a:cs typeface="Calibri"/>
                <a:sym typeface="Calibri"/>
              </a:rPr>
              <a:t>Ann Mullins builds on the premise that individuals have both an analytical and intuitive mode of thinking to argue that solid legal analysis alone does not persuade readers.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5de8af32a8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5de8af32a8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dirty="0">
                <a:latin typeface="Calibri"/>
                <a:ea typeface="Calibri"/>
                <a:cs typeface="Calibri"/>
                <a:sym typeface="Calibri"/>
              </a:rPr>
              <a:t>Heidi M Levitt and Bridget R Dunnavant, “Judicial Wisdom: the Process of Constructing Wise Decisions” (2015) 28:3 Journal of Constructivist Pychology  243 at 252-253.</a:t>
            </a:r>
            <a:endParaRPr lang="en-US" dirty="0"/>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1f88252dc4_0_2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1f88252dc4_0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I mentioned that I teach Legal Research and Writing. One of my other areas of teaching is Child protection law. Often, my thinking about dignity, respect for the legal system, and the importance of the written word converge when I read child protection decisions where frequently, judges are required to make decisions that will be devastating to family members. These decisions also make me think about the core elements of TJ thinking, which involve adherence to due process and the rule of law along with respect for the individuals impacted by the law and legal actors. </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f88252dc4_0_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1f88252dc4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What I decided to do was to start to test my propositions about how readers of written decisions respond to them, focusing specifically on the concepts of compassion, dignity, and respect for the legal system. I am starting with a survey containing just a few questions, and from the survey, I hope to derive themes that will allow me to develop more in-depth coding categories for the next phase of the study, which will involve asking research participants do “read aloud” narratives of the decisions they are reading, which will be recorded and coded.</a:t>
            </a:r>
          </a:p>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1f88252dc4_0_6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1f88252dc4_0_6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My participants are in some ways a sample of convenience – they are students who have completed 1L but will have no family law or child protection course experience.</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1f88252dc4_0_3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1f88252dc4_0_3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I have asked participants to read two cases – both are cases where in my view, the outcome – that children should be permanently removed from their parents’ care – are correctly decided. However, the language surrounding the decisions is markedly different.</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1f88252dc4_0_1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1f88252dc4_0_1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A few quotes from the decisions will give you a flavour for the difference in approach. In decision #1, the judge is required to be clear about the negative evidentiary findings. See Quote #1.</a:t>
            </a:r>
          </a:p>
          <a:p>
            <a:pPr marL="0" lvl="0" indent="0" algn="l" rtl="0">
              <a:spcBef>
                <a:spcPts val="0"/>
              </a:spcBef>
              <a:spcAft>
                <a:spcPts val="0"/>
              </a:spcAft>
              <a:buNone/>
            </a:pPr>
            <a:r>
              <a:rPr lang="en-CA" dirty="0"/>
              <a:t>The judge then specifically sets out a section of the decision that focuses on mom’s positive attributes and plan of care.</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5de8af32a8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5de8af32a8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5de8af32a8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5de8af32a8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The quotes on this slide establish a different tone from Decision #1.</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5de8af32a8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5de8af32a8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Note this quote about chaotic lifestyle.</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f88252dc4_0_10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f88252dc4_0_10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1f88252dc4_0_6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1f88252dc4_0_6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You can see that our response rate is low. Having said this, the recruitment email was sent out last week, and these 9 responses have been received since then. </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5de9184ff7_1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5de9184ff7_1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5de9184ff7_1_1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5de9184ff7_1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5de9184ff7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5de9184ff7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5de9184ff7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5de9184ff7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5de9184ff7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5de9184ff7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5de9184ff7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5de9184ff7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While most of the reactions so far are as I expected them to be, there is a line of thinking emerging that is perhaps not what I expected. It can be seen in the highlighted passages on this slide. This is the line of reasoning that I would consider analogous to the “tough on crime” stance. I will be really interested to see whether this trend continues with the additional responses. What I also really want to tease out of these responses is a sense from the participants of what “respect for the judge and the legal system” entails in their view.</a:t>
            </a: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3220001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5de8af32a8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5de8af32a8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1f88252dc4_0_15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1f88252dc4_0_15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pic>
        <p:nvPicPr>
          <p:cNvPr id="10" name="Google Shape;10;p2" descr="shutterstock_429987889_edited.jpg"/>
          <p:cNvPicPr preferRelativeResize="0"/>
          <p:nvPr/>
        </p:nvPicPr>
        <p:blipFill rotWithShape="1">
          <a:blip r:embed="rId2">
            <a:alphaModFix/>
          </a:blip>
          <a:srcRect t="21799" b="23591"/>
          <a:stretch/>
        </p:blipFill>
        <p:spPr>
          <a:xfrm>
            <a:off x="0" y="487825"/>
            <a:ext cx="9144000" cy="4655676"/>
          </a:xfrm>
          <a:prstGeom prst="rect">
            <a:avLst/>
          </a:prstGeom>
          <a:noFill/>
          <a:ln>
            <a:noFill/>
          </a:ln>
        </p:spPr>
      </p:pic>
      <p:sp>
        <p:nvSpPr>
          <p:cNvPr id="11" name="Google Shape;11;p2"/>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2" name="Google Shape;12;p2"/>
          <p:cNvGrpSpPr/>
          <p:nvPr/>
        </p:nvGrpSpPr>
        <p:grpSpPr>
          <a:xfrm>
            <a:off x="830392" y="1191256"/>
            <a:ext cx="745763" cy="45826"/>
            <a:chOff x="4580561" y="2589004"/>
            <a:chExt cx="1064464" cy="25200"/>
          </a:xfrm>
        </p:grpSpPr>
        <p:sp>
          <p:nvSpPr>
            <p:cNvPr id="13" name="Google Shape;13;p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 name="Google Shape;14;p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5" name="Google Shape;15;p2"/>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a:endParaRPr/>
          </a:p>
        </p:txBody>
      </p:sp>
      <p:sp>
        <p:nvSpPr>
          <p:cNvPr id="16" name="Google Shape;16;p2"/>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7" name="Google Shape;17;p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_alt1">
  <p:cSld name="TITLE_1">
    <p:bg>
      <p:bgPr>
        <a:solidFill>
          <a:schemeClr val="lt2"/>
        </a:solidFill>
        <a:effectLst/>
      </p:bgPr>
    </p:bg>
    <p:spTree>
      <p:nvGrpSpPr>
        <p:cNvPr id="1" name="Shape 18"/>
        <p:cNvGrpSpPr/>
        <p:nvPr/>
      </p:nvGrpSpPr>
      <p:grpSpPr>
        <a:xfrm>
          <a:off x="0" y="0"/>
          <a:ext cx="0" cy="0"/>
          <a:chOff x="0" y="0"/>
          <a:chExt cx="0" cy="0"/>
        </a:xfrm>
      </p:grpSpPr>
      <p:pic>
        <p:nvPicPr>
          <p:cNvPr id="19" name="Google Shape;19;p3" descr="shutterstock_429987889_edited.jpg"/>
          <p:cNvPicPr preferRelativeResize="0"/>
          <p:nvPr/>
        </p:nvPicPr>
        <p:blipFill rotWithShape="1">
          <a:blip r:embed="rId2">
            <a:alphaModFix/>
          </a:blip>
          <a:srcRect t="21799" b="23591"/>
          <a:stretch/>
        </p:blipFill>
        <p:spPr>
          <a:xfrm>
            <a:off x="0" y="487825"/>
            <a:ext cx="9144000" cy="4655676"/>
          </a:xfrm>
          <a:prstGeom prst="rect">
            <a:avLst/>
          </a:prstGeom>
          <a:noFill/>
          <a:ln>
            <a:noFill/>
          </a:ln>
        </p:spPr>
      </p:pic>
      <p:sp>
        <p:nvSpPr>
          <p:cNvPr id="20" name="Google Shape;20;p3"/>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1" name="Google Shape;21;p3"/>
          <p:cNvGrpSpPr/>
          <p:nvPr/>
        </p:nvGrpSpPr>
        <p:grpSpPr>
          <a:xfrm>
            <a:off x="830392" y="1191256"/>
            <a:ext cx="745763" cy="45826"/>
            <a:chOff x="4580561" y="2589004"/>
            <a:chExt cx="1064464" cy="25200"/>
          </a:xfrm>
        </p:grpSpPr>
        <p:sp>
          <p:nvSpPr>
            <p:cNvPr id="22" name="Google Shape;22;p3"/>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23;p3"/>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4" name="Google Shape;24;p3"/>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4200"/>
              <a:buNone/>
              <a:defRPr sz="4200">
                <a:solidFill>
                  <a:schemeClr val="dk2"/>
                </a:solidFill>
              </a:defRPr>
            </a:lvl1pPr>
            <a:lvl2pPr lvl="1" rtl="0">
              <a:spcBef>
                <a:spcPts val="0"/>
              </a:spcBef>
              <a:spcAft>
                <a:spcPts val="0"/>
              </a:spcAft>
              <a:buClr>
                <a:schemeClr val="dk2"/>
              </a:buClr>
              <a:buSzPts val="4200"/>
              <a:buNone/>
              <a:defRPr sz="4200">
                <a:solidFill>
                  <a:schemeClr val="dk2"/>
                </a:solidFill>
              </a:defRPr>
            </a:lvl2pPr>
            <a:lvl3pPr lvl="2" rtl="0">
              <a:spcBef>
                <a:spcPts val="0"/>
              </a:spcBef>
              <a:spcAft>
                <a:spcPts val="0"/>
              </a:spcAft>
              <a:buClr>
                <a:schemeClr val="dk2"/>
              </a:buClr>
              <a:buSzPts val="4200"/>
              <a:buNone/>
              <a:defRPr sz="4200">
                <a:solidFill>
                  <a:schemeClr val="dk2"/>
                </a:solidFill>
              </a:defRPr>
            </a:lvl3pPr>
            <a:lvl4pPr lvl="3" rtl="0">
              <a:spcBef>
                <a:spcPts val="0"/>
              </a:spcBef>
              <a:spcAft>
                <a:spcPts val="0"/>
              </a:spcAft>
              <a:buClr>
                <a:schemeClr val="dk2"/>
              </a:buClr>
              <a:buSzPts val="4200"/>
              <a:buNone/>
              <a:defRPr sz="4200">
                <a:solidFill>
                  <a:schemeClr val="dk2"/>
                </a:solidFill>
              </a:defRPr>
            </a:lvl4pPr>
            <a:lvl5pPr lvl="4" rtl="0">
              <a:spcBef>
                <a:spcPts val="0"/>
              </a:spcBef>
              <a:spcAft>
                <a:spcPts val="0"/>
              </a:spcAft>
              <a:buClr>
                <a:schemeClr val="dk2"/>
              </a:buClr>
              <a:buSzPts val="4200"/>
              <a:buNone/>
              <a:defRPr sz="4200">
                <a:solidFill>
                  <a:schemeClr val="dk2"/>
                </a:solidFill>
              </a:defRPr>
            </a:lvl5pPr>
            <a:lvl6pPr lvl="5" rtl="0">
              <a:spcBef>
                <a:spcPts val="0"/>
              </a:spcBef>
              <a:spcAft>
                <a:spcPts val="0"/>
              </a:spcAft>
              <a:buClr>
                <a:schemeClr val="dk2"/>
              </a:buClr>
              <a:buSzPts val="4200"/>
              <a:buNone/>
              <a:defRPr sz="4200">
                <a:solidFill>
                  <a:schemeClr val="dk2"/>
                </a:solidFill>
              </a:defRPr>
            </a:lvl6pPr>
            <a:lvl7pPr lvl="6" rtl="0">
              <a:spcBef>
                <a:spcPts val="0"/>
              </a:spcBef>
              <a:spcAft>
                <a:spcPts val="0"/>
              </a:spcAft>
              <a:buClr>
                <a:schemeClr val="dk2"/>
              </a:buClr>
              <a:buSzPts val="4200"/>
              <a:buNone/>
              <a:defRPr sz="4200">
                <a:solidFill>
                  <a:schemeClr val="dk2"/>
                </a:solidFill>
              </a:defRPr>
            </a:lvl7pPr>
            <a:lvl8pPr lvl="7" rtl="0">
              <a:spcBef>
                <a:spcPts val="0"/>
              </a:spcBef>
              <a:spcAft>
                <a:spcPts val="0"/>
              </a:spcAft>
              <a:buClr>
                <a:schemeClr val="dk2"/>
              </a:buClr>
              <a:buSzPts val="4200"/>
              <a:buNone/>
              <a:defRPr sz="4200">
                <a:solidFill>
                  <a:schemeClr val="dk2"/>
                </a:solidFill>
              </a:defRPr>
            </a:lvl8pPr>
            <a:lvl9pPr lvl="8" rtl="0">
              <a:spcBef>
                <a:spcPts val="0"/>
              </a:spcBef>
              <a:spcAft>
                <a:spcPts val="0"/>
              </a:spcAft>
              <a:buClr>
                <a:schemeClr val="dk2"/>
              </a:buClr>
              <a:buSzPts val="4200"/>
              <a:buNone/>
              <a:defRPr sz="4200">
                <a:solidFill>
                  <a:schemeClr val="dk2"/>
                </a:solidFill>
              </a:defRPr>
            </a:lvl9pPr>
          </a:lstStyle>
          <a:p>
            <a:endParaRPr/>
          </a:p>
        </p:txBody>
      </p:sp>
      <p:sp>
        <p:nvSpPr>
          <p:cNvPr id="25" name="Google Shape;25;p3"/>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26" name="Google Shape;26;p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dirty="0"/>
          </a:p>
        </p:txBody>
      </p:sp>
      <p:sp>
        <p:nvSpPr>
          <p:cNvPr id="27" name="Google Shape;27;p3">
            <a:hlinkClick r:id="rId3" action="ppaction://hlinksldjump"/>
          </p:cNvPr>
          <p:cNvSpPr/>
          <p:nvPr/>
        </p:nvSpPr>
        <p:spPr>
          <a:xfrm>
            <a:off x="8280450" y="0"/>
            <a:ext cx="863400" cy="454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28" name="Google Shape;28;p3">
            <a:hlinkClick r:id="rId3"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29" name="Google Shape;29;p3">
            <a:hlinkClick r:id="rId3"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30" name="Google Shape;30;p3">
            <a:hlinkClick r:id="rId3"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31"/>
        <p:cNvGrpSpPr/>
        <p:nvPr/>
      </p:nvGrpSpPr>
      <p:grpSpPr>
        <a:xfrm>
          <a:off x="0" y="0"/>
          <a:ext cx="0" cy="0"/>
          <a:chOff x="0" y="0"/>
          <a:chExt cx="0" cy="0"/>
        </a:xfrm>
      </p:grpSpPr>
      <p:grpSp>
        <p:nvGrpSpPr>
          <p:cNvPr id="32" name="Google Shape;32;p4"/>
          <p:cNvGrpSpPr/>
          <p:nvPr/>
        </p:nvGrpSpPr>
        <p:grpSpPr>
          <a:xfrm>
            <a:off x="830392" y="1191256"/>
            <a:ext cx="745763" cy="45826"/>
            <a:chOff x="4580561" y="2589004"/>
            <a:chExt cx="1064464" cy="25200"/>
          </a:xfrm>
        </p:grpSpPr>
        <p:sp>
          <p:nvSpPr>
            <p:cNvPr id="33" name="Google Shape;33;p4"/>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 name="Google Shape;34;p4"/>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5" name="Google Shape;35;p4"/>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36" name="Google Shape;36;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dirty="0"/>
          </a:p>
        </p:txBody>
      </p:sp>
      <p:sp>
        <p:nvSpPr>
          <p:cNvPr id="37" name="Google Shape;37;p4">
            <a:hlinkClick r:id="rId2" action="ppaction://hlinksldjump"/>
          </p:cNvPr>
          <p:cNvSpPr/>
          <p:nvPr/>
        </p:nvSpPr>
        <p:spPr>
          <a:xfrm>
            <a:off x="8280450" y="0"/>
            <a:ext cx="863400" cy="454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38" name="Google Shape;38;p4">
            <a:hlinkClick r:id="rId2" action="ppaction://hlinksldjump"/>
          </p:cNvPr>
          <p:cNvCxnSpPr/>
          <p:nvPr/>
        </p:nvCxnSpPr>
        <p:spPr>
          <a:xfrm>
            <a:off x="8598817" y="216350"/>
            <a:ext cx="216300" cy="0"/>
          </a:xfrm>
          <a:prstGeom prst="straightConnector1">
            <a:avLst/>
          </a:prstGeom>
          <a:noFill/>
          <a:ln w="9525" cap="flat" cmpd="sng">
            <a:solidFill>
              <a:schemeClr val="lt2"/>
            </a:solidFill>
            <a:prstDash val="solid"/>
            <a:round/>
            <a:headEnd type="none" w="med" len="med"/>
            <a:tailEnd type="none" w="med" len="med"/>
          </a:ln>
        </p:spPr>
      </p:cxnSp>
      <p:cxnSp>
        <p:nvCxnSpPr>
          <p:cNvPr id="39" name="Google Shape;39;p4">
            <a:hlinkClick r:id="rId2" action="ppaction://hlinksldjump"/>
          </p:cNvPr>
          <p:cNvCxnSpPr/>
          <p:nvPr/>
        </p:nvCxnSpPr>
        <p:spPr>
          <a:xfrm>
            <a:off x="8598817" y="250138"/>
            <a:ext cx="216300" cy="0"/>
          </a:xfrm>
          <a:prstGeom prst="straightConnector1">
            <a:avLst/>
          </a:prstGeom>
          <a:noFill/>
          <a:ln w="9525" cap="flat" cmpd="sng">
            <a:solidFill>
              <a:schemeClr val="lt2"/>
            </a:solidFill>
            <a:prstDash val="solid"/>
            <a:round/>
            <a:headEnd type="none" w="med" len="med"/>
            <a:tailEnd type="none" w="med" len="med"/>
          </a:ln>
        </p:spPr>
      </p:cxnSp>
      <p:cxnSp>
        <p:nvCxnSpPr>
          <p:cNvPr id="40" name="Google Shape;40;p4">
            <a:hlinkClick r:id="rId2" action="ppaction://hlinksldjump"/>
          </p:cNvPr>
          <p:cNvCxnSpPr/>
          <p:nvPr/>
        </p:nvCxnSpPr>
        <p:spPr>
          <a:xfrm>
            <a:off x="8598817" y="283925"/>
            <a:ext cx="2163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1"/>
        <p:cNvGrpSpPr/>
        <p:nvPr/>
      </p:nvGrpSpPr>
      <p:grpSpPr>
        <a:xfrm>
          <a:off x="0" y="0"/>
          <a:ext cx="0" cy="0"/>
          <a:chOff x="0" y="0"/>
          <a:chExt cx="0" cy="0"/>
        </a:xfrm>
      </p:grpSpPr>
      <p:sp>
        <p:nvSpPr>
          <p:cNvPr id="42" name="Google Shape;42;p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43" name="Google Shape;43;p5"/>
          <p:cNvGrpSpPr/>
          <p:nvPr/>
        </p:nvGrpSpPr>
        <p:grpSpPr>
          <a:xfrm>
            <a:off x="830392" y="1191256"/>
            <a:ext cx="745763" cy="45826"/>
            <a:chOff x="4580561" y="2589004"/>
            <a:chExt cx="1064464" cy="25200"/>
          </a:xfrm>
        </p:grpSpPr>
        <p:sp>
          <p:nvSpPr>
            <p:cNvPr id="44" name="Google Shape;44;p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 name="Google Shape;45;p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6" name="Google Shape;46;p5"/>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47" name="Google Shape;47;p5"/>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48" name="Google Shape;48;p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
        <p:nvSpPr>
          <p:cNvPr id="49" name="Google Shape;49;p5">
            <a:hlinkClick r:id="rId2" action="ppaction://hlinksldjump"/>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50" name="Google Shape;50;p5">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51" name="Google Shape;51;p5">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52" name="Google Shape;52;p5">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ody only">
  <p:cSld name="TITLE_AND_BODY_1">
    <p:spTree>
      <p:nvGrpSpPr>
        <p:cNvPr id="1" name="Shape 53"/>
        <p:cNvGrpSpPr/>
        <p:nvPr/>
      </p:nvGrpSpPr>
      <p:grpSpPr>
        <a:xfrm>
          <a:off x="0" y="0"/>
          <a:ext cx="0" cy="0"/>
          <a:chOff x="0" y="0"/>
          <a:chExt cx="0" cy="0"/>
        </a:xfrm>
      </p:grpSpPr>
      <p:sp>
        <p:nvSpPr>
          <p:cNvPr id="54" name="Google Shape;54;p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 name="Google Shape;55;p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dirty="0"/>
          </a:p>
        </p:txBody>
      </p:sp>
      <p:sp>
        <p:nvSpPr>
          <p:cNvPr id="56" name="Google Shape;56;p6">
            <a:hlinkClick r:id="rId2" action="ppaction://hlinksldjump"/>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57" name="Google Shape;57;p6">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58" name="Google Shape;58;p6">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59" name="Google Shape;59;p6">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
        <p:nvSpPr>
          <p:cNvPr id="60" name="Google Shape;60;p6"/>
          <p:cNvSpPr txBox="1">
            <a:spLocks noGrp="1"/>
          </p:cNvSpPr>
          <p:nvPr>
            <p:ph type="body" idx="1"/>
          </p:nvPr>
        </p:nvSpPr>
        <p:spPr>
          <a:xfrm>
            <a:off x="729450" y="1068650"/>
            <a:ext cx="7688700" cy="10344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_alt2">
  <p:cSld name="TITLE_AND_BODY_1_1">
    <p:spTree>
      <p:nvGrpSpPr>
        <p:cNvPr id="1" name="Shape 61"/>
        <p:cNvGrpSpPr/>
        <p:nvPr/>
      </p:nvGrpSpPr>
      <p:grpSpPr>
        <a:xfrm>
          <a:off x="0" y="0"/>
          <a:ext cx="0" cy="0"/>
          <a:chOff x="0" y="0"/>
          <a:chExt cx="0" cy="0"/>
        </a:xfrm>
      </p:grpSpPr>
      <p:pic>
        <p:nvPicPr>
          <p:cNvPr id="62" name="Google Shape;62;p7" descr="shutterstock_31891705.jpg"/>
          <p:cNvPicPr preferRelativeResize="0"/>
          <p:nvPr/>
        </p:nvPicPr>
        <p:blipFill rotWithShape="1">
          <a:blip r:embed="rId2">
            <a:alphaModFix/>
          </a:blip>
          <a:srcRect t="11971" b="11971"/>
          <a:stretch/>
        </p:blipFill>
        <p:spPr>
          <a:xfrm>
            <a:off x="0" y="487825"/>
            <a:ext cx="9143999" cy="4655673"/>
          </a:xfrm>
          <a:prstGeom prst="rect">
            <a:avLst/>
          </a:prstGeom>
          <a:noFill/>
          <a:ln>
            <a:noFill/>
          </a:ln>
        </p:spPr>
      </p:pic>
      <p:sp>
        <p:nvSpPr>
          <p:cNvPr id="63" name="Google Shape;63;p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 name="Google Shape;64;p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GB"/>
              <a:t>‹#›</a:t>
            </a:fld>
            <a:endParaRPr dirty="0"/>
          </a:p>
        </p:txBody>
      </p:sp>
      <p:sp>
        <p:nvSpPr>
          <p:cNvPr id="65" name="Google Shape;65;p7">
            <a:hlinkClick r:id="rId3" action="ppaction://hlinksldjump"/>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66" name="Google Shape;66;p7">
            <a:hlinkClick r:id="rId3"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67" name="Google Shape;67;p7">
            <a:hlinkClick r:id="rId3"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68" name="Google Shape;68;p7">
            <a:hlinkClick r:id="rId3"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
        <p:nvSpPr>
          <p:cNvPr id="69" name="Google Shape;69;p7"/>
          <p:cNvSpPr txBox="1">
            <a:spLocks noGrp="1"/>
          </p:cNvSpPr>
          <p:nvPr>
            <p:ph type="title"/>
          </p:nvPr>
        </p:nvSpPr>
        <p:spPr>
          <a:xfrm>
            <a:off x="729450" y="2056375"/>
            <a:ext cx="5887500" cy="151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0"/>
        <p:cNvGrpSpPr/>
        <p:nvPr/>
      </p:nvGrpSpPr>
      <p:grpSpPr>
        <a:xfrm>
          <a:off x="0" y="0"/>
          <a:ext cx="0" cy="0"/>
          <a:chOff x="0" y="0"/>
          <a:chExt cx="0" cy="0"/>
        </a:xfrm>
      </p:grpSpPr>
      <p:sp>
        <p:nvSpPr>
          <p:cNvPr id="71" name="Google Shape;71;p8"/>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72" name="Google Shape;72;p8"/>
          <p:cNvGrpSpPr/>
          <p:nvPr/>
        </p:nvGrpSpPr>
        <p:grpSpPr>
          <a:xfrm>
            <a:off x="830392" y="1191256"/>
            <a:ext cx="745763" cy="45826"/>
            <a:chOff x="4580561" y="2589004"/>
            <a:chExt cx="1064464" cy="25200"/>
          </a:xfrm>
        </p:grpSpPr>
        <p:sp>
          <p:nvSpPr>
            <p:cNvPr id="73" name="Google Shape;73;p8"/>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 name="Google Shape;74;p8"/>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75" name="Google Shape;75;p8"/>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76" name="Google Shape;76;p8"/>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77" name="Google Shape;77;p8"/>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78" name="Google Shape;78;p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
        <p:nvSpPr>
          <p:cNvPr id="79" name="Google Shape;79;p8">
            <a:hlinkClick r:id="rId2" action="ppaction://hlinksldjump"/>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80" name="Google Shape;80;p8">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81" name="Google Shape;81;p8">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82" name="Google Shape;82;p8">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3"/>
        <p:cNvGrpSpPr/>
        <p:nvPr/>
      </p:nvGrpSpPr>
      <p:grpSpPr>
        <a:xfrm>
          <a:off x="0" y="0"/>
          <a:ext cx="0" cy="0"/>
          <a:chOff x="0" y="0"/>
          <a:chExt cx="0" cy="0"/>
        </a:xfrm>
      </p:grpSpPr>
      <p:sp>
        <p:nvSpPr>
          <p:cNvPr id="84" name="Google Shape;84;p9"/>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85" name="Google Shape;85;p9"/>
          <p:cNvGrpSpPr/>
          <p:nvPr/>
        </p:nvGrpSpPr>
        <p:grpSpPr>
          <a:xfrm>
            <a:off x="830392" y="1191256"/>
            <a:ext cx="745763" cy="45826"/>
            <a:chOff x="4580561" y="2589004"/>
            <a:chExt cx="1064464" cy="25200"/>
          </a:xfrm>
        </p:grpSpPr>
        <p:sp>
          <p:nvSpPr>
            <p:cNvPr id="86" name="Google Shape;86;p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 name="Google Shape;87;p9"/>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88" name="Google Shape;88;p9"/>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89" name="Google Shape;89;p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
        <p:nvSpPr>
          <p:cNvPr id="90" name="Google Shape;90;p9">
            <a:hlinkClick r:id="rId2" action="ppaction://hlinksldjump"/>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91" name="Google Shape;91;p9">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92" name="Google Shape;92;p9">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93" name="Google Shape;93;p9">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4"/>
        <p:cNvGrpSpPr/>
        <p:nvPr/>
      </p:nvGrpSpPr>
      <p:grpSpPr>
        <a:xfrm>
          <a:off x="0" y="0"/>
          <a:ext cx="0" cy="0"/>
          <a:chOff x="0" y="0"/>
          <a:chExt cx="0" cy="0"/>
        </a:xfrm>
      </p:grpSpPr>
      <p:sp>
        <p:nvSpPr>
          <p:cNvPr id="95" name="Google Shape;95;p10"/>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6" name="Google Shape;96;p10"/>
          <p:cNvGrpSpPr/>
          <p:nvPr/>
        </p:nvGrpSpPr>
        <p:grpSpPr>
          <a:xfrm>
            <a:off x="830392" y="1191256"/>
            <a:ext cx="745763" cy="45826"/>
            <a:chOff x="4580561" y="2589004"/>
            <a:chExt cx="1064464" cy="25200"/>
          </a:xfrm>
        </p:grpSpPr>
        <p:sp>
          <p:nvSpPr>
            <p:cNvPr id="97" name="Google Shape;97;p10"/>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 name="Google Shape;98;p10"/>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99" name="Google Shape;99;p10"/>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100" name="Google Shape;100;p10"/>
          <p:cNvSpPr txBox="1">
            <a:spLocks noGrp="1"/>
          </p:cNvSpPr>
          <p:nvPr>
            <p:ph type="body" idx="1"/>
          </p:nvPr>
        </p:nvSpPr>
        <p:spPr>
          <a:xfrm>
            <a:off x="721225" y="2781725"/>
            <a:ext cx="3300900" cy="1597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01" name="Google Shape;101;p1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
        <p:nvSpPr>
          <p:cNvPr id="102" name="Google Shape;102;p10">
            <a:hlinkClick r:id="rId2" action="ppaction://hlinksldjump"/>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103" name="Google Shape;103;p10">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04" name="Google Shape;104;p10">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05" name="Google Shape;105;p10">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106"/>
        <p:cNvGrpSpPr/>
        <p:nvPr/>
      </p:nvGrpSpPr>
      <p:grpSpPr>
        <a:xfrm>
          <a:off x="0" y="0"/>
          <a:ext cx="0" cy="0"/>
          <a:chOff x="0" y="0"/>
          <a:chExt cx="0" cy="0"/>
        </a:xfrm>
      </p:grpSpPr>
      <p:grpSp>
        <p:nvGrpSpPr>
          <p:cNvPr id="107" name="Google Shape;107;p11"/>
          <p:cNvGrpSpPr/>
          <p:nvPr/>
        </p:nvGrpSpPr>
        <p:grpSpPr>
          <a:xfrm>
            <a:off x="830392" y="4169130"/>
            <a:ext cx="745763" cy="45826"/>
            <a:chOff x="4580561" y="2589004"/>
            <a:chExt cx="1064464" cy="25200"/>
          </a:xfrm>
        </p:grpSpPr>
        <p:sp>
          <p:nvSpPr>
            <p:cNvPr id="108" name="Google Shape;108;p1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 name="Google Shape;109;p11"/>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10" name="Google Shape;110;p11"/>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11" name="Google Shape;111;p1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dirty="0"/>
          </a:p>
        </p:txBody>
      </p:sp>
      <p:sp>
        <p:nvSpPr>
          <p:cNvPr id="112" name="Google Shape;112;p11">
            <a:hlinkClick r:id="rId2" action="ppaction://hlinksldjump"/>
          </p:cNvPr>
          <p:cNvSpPr/>
          <p:nvPr/>
        </p:nvSpPr>
        <p:spPr>
          <a:xfrm>
            <a:off x="8280450" y="0"/>
            <a:ext cx="863400" cy="454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113" name="Google Shape;113;p11">
            <a:hlinkClick r:id="rId2" action="ppaction://hlinksldjump"/>
          </p:cNvPr>
          <p:cNvCxnSpPr/>
          <p:nvPr/>
        </p:nvCxnSpPr>
        <p:spPr>
          <a:xfrm>
            <a:off x="8598817" y="216350"/>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14" name="Google Shape;114;p11">
            <a:hlinkClick r:id="rId2" action="ppaction://hlinksldjump"/>
          </p:cNvPr>
          <p:cNvCxnSpPr/>
          <p:nvPr/>
        </p:nvCxnSpPr>
        <p:spPr>
          <a:xfrm>
            <a:off x="8598817" y="250138"/>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15" name="Google Shape;115;p11">
            <a:hlinkClick r:id="rId2" action="ppaction://hlinksldjump"/>
          </p:cNvPr>
          <p:cNvCxnSpPr/>
          <p:nvPr/>
        </p:nvCxnSpPr>
        <p:spPr>
          <a:xfrm>
            <a:off x="8598817" y="283925"/>
            <a:ext cx="2163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6"/>
        <p:cNvGrpSpPr/>
        <p:nvPr/>
      </p:nvGrpSpPr>
      <p:grpSpPr>
        <a:xfrm>
          <a:off x="0" y="0"/>
          <a:ext cx="0" cy="0"/>
          <a:chOff x="0" y="0"/>
          <a:chExt cx="0" cy="0"/>
        </a:xfrm>
      </p:grpSpPr>
      <p:sp>
        <p:nvSpPr>
          <p:cNvPr id="117" name="Google Shape;117;p12"/>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8" name="Google Shape;118;p12"/>
          <p:cNvGrpSpPr/>
          <p:nvPr/>
        </p:nvGrpSpPr>
        <p:grpSpPr>
          <a:xfrm>
            <a:off x="830392" y="1191256"/>
            <a:ext cx="745763" cy="45826"/>
            <a:chOff x="4580561" y="2589004"/>
            <a:chExt cx="1064464" cy="25200"/>
          </a:xfrm>
        </p:grpSpPr>
        <p:sp>
          <p:nvSpPr>
            <p:cNvPr id="119" name="Google Shape;119;p1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 name="Google Shape;120;p1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21" name="Google Shape;121;p12"/>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122" name="Google Shape;122;p12"/>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23" name="Google Shape;123;p12"/>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24" name="Google Shape;124;p1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
        <p:nvSpPr>
          <p:cNvPr id="125" name="Google Shape;125;p12">
            <a:hlinkClick r:id="rId2" action="ppaction://hlinksldjump"/>
          </p:cNvPr>
          <p:cNvSpPr/>
          <p:nvPr/>
        </p:nvSpPr>
        <p:spPr>
          <a:xfrm>
            <a:off x="8280450" y="0"/>
            <a:ext cx="863400" cy="454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126" name="Google Shape;126;p12">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27" name="Google Shape;127;p12">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28" name="Google Shape;128;p12">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29"/>
        <p:cNvGrpSpPr/>
        <p:nvPr/>
      </p:nvGrpSpPr>
      <p:grpSpPr>
        <a:xfrm>
          <a:off x="0" y="0"/>
          <a:ext cx="0" cy="0"/>
          <a:chOff x="0" y="0"/>
          <a:chExt cx="0" cy="0"/>
        </a:xfrm>
      </p:grpSpPr>
      <p:sp>
        <p:nvSpPr>
          <p:cNvPr id="130" name="Google Shape;130;p13"/>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300"/>
              <a:buNone/>
              <a:defRPr/>
            </a:lvl1pPr>
          </a:lstStyle>
          <a:p>
            <a:endParaRPr/>
          </a:p>
        </p:txBody>
      </p:sp>
      <p:sp>
        <p:nvSpPr>
          <p:cNvPr id="131" name="Google Shape;131;p1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
        <p:nvSpPr>
          <p:cNvPr id="132" name="Google Shape;132;p13">
            <a:hlinkClick r:id="rId2" action="ppaction://hlinksldjump"/>
          </p:cNvPr>
          <p:cNvSpPr/>
          <p:nvPr/>
        </p:nvSpPr>
        <p:spPr>
          <a:xfrm>
            <a:off x="8280450" y="0"/>
            <a:ext cx="863400" cy="454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133" name="Google Shape;133;p13">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34" name="Google Shape;134;p13">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35" name="Google Shape;135;p13">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136"/>
        <p:cNvGrpSpPr/>
        <p:nvPr/>
      </p:nvGrpSpPr>
      <p:grpSpPr>
        <a:xfrm>
          <a:off x="0" y="0"/>
          <a:ext cx="0" cy="0"/>
          <a:chOff x="0" y="0"/>
          <a:chExt cx="0" cy="0"/>
        </a:xfrm>
      </p:grpSpPr>
      <p:grpSp>
        <p:nvGrpSpPr>
          <p:cNvPr id="137" name="Google Shape;137;p14"/>
          <p:cNvGrpSpPr/>
          <p:nvPr/>
        </p:nvGrpSpPr>
        <p:grpSpPr>
          <a:xfrm>
            <a:off x="830392" y="4169130"/>
            <a:ext cx="745763" cy="45826"/>
            <a:chOff x="4580561" y="2589004"/>
            <a:chExt cx="1064464" cy="25200"/>
          </a:xfrm>
        </p:grpSpPr>
        <p:sp>
          <p:nvSpPr>
            <p:cNvPr id="138" name="Google Shape;138;p14"/>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 name="Google Shape;139;p14"/>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40" name="Google Shape;140;p14"/>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141" name="Google Shape;141;p14"/>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chemeClr val="lt1"/>
              </a:buClr>
              <a:buSzPts val="1300"/>
              <a:buChar char="●"/>
              <a:defRPr>
                <a:solidFill>
                  <a:schemeClr val="lt1"/>
                </a:solidFill>
              </a:defRPr>
            </a:lvl1pPr>
            <a:lvl2pPr marL="914400" lvl="1" indent="-298450">
              <a:spcBef>
                <a:spcPts val="1600"/>
              </a:spcBef>
              <a:spcAft>
                <a:spcPts val="0"/>
              </a:spcAft>
              <a:buClr>
                <a:schemeClr val="lt1"/>
              </a:buClr>
              <a:buSzPts val="1100"/>
              <a:buChar char="○"/>
              <a:defRPr>
                <a:solidFill>
                  <a:schemeClr val="lt1"/>
                </a:solidFill>
              </a:defRPr>
            </a:lvl2pPr>
            <a:lvl3pPr marL="1371600" lvl="2" indent="-298450">
              <a:spcBef>
                <a:spcPts val="1600"/>
              </a:spcBef>
              <a:spcAft>
                <a:spcPts val="0"/>
              </a:spcAft>
              <a:buClr>
                <a:schemeClr val="lt1"/>
              </a:buClr>
              <a:buSzPts val="1100"/>
              <a:buChar char="■"/>
              <a:defRPr>
                <a:solidFill>
                  <a:schemeClr val="lt1"/>
                </a:solidFill>
              </a:defRPr>
            </a:lvl3pPr>
            <a:lvl4pPr marL="1828800" lvl="3" indent="-298450">
              <a:spcBef>
                <a:spcPts val="1600"/>
              </a:spcBef>
              <a:spcAft>
                <a:spcPts val="0"/>
              </a:spcAft>
              <a:buClr>
                <a:schemeClr val="lt1"/>
              </a:buClr>
              <a:buSzPts val="1100"/>
              <a:buChar char="●"/>
              <a:defRPr>
                <a:solidFill>
                  <a:schemeClr val="lt1"/>
                </a:solidFill>
              </a:defRPr>
            </a:lvl4pPr>
            <a:lvl5pPr marL="2286000" lvl="4" indent="-298450">
              <a:spcBef>
                <a:spcPts val="1600"/>
              </a:spcBef>
              <a:spcAft>
                <a:spcPts val="0"/>
              </a:spcAft>
              <a:buClr>
                <a:schemeClr val="lt1"/>
              </a:buClr>
              <a:buSzPts val="1100"/>
              <a:buChar char="○"/>
              <a:defRPr>
                <a:solidFill>
                  <a:schemeClr val="lt1"/>
                </a:solidFill>
              </a:defRPr>
            </a:lvl5pPr>
            <a:lvl6pPr marL="2743200" lvl="5" indent="-298450">
              <a:spcBef>
                <a:spcPts val="1600"/>
              </a:spcBef>
              <a:spcAft>
                <a:spcPts val="0"/>
              </a:spcAft>
              <a:buClr>
                <a:schemeClr val="lt1"/>
              </a:buClr>
              <a:buSzPts val="1100"/>
              <a:buChar char="■"/>
              <a:defRPr>
                <a:solidFill>
                  <a:schemeClr val="lt1"/>
                </a:solidFill>
              </a:defRPr>
            </a:lvl6pPr>
            <a:lvl7pPr marL="3200400" lvl="6" indent="-298450">
              <a:spcBef>
                <a:spcPts val="1600"/>
              </a:spcBef>
              <a:spcAft>
                <a:spcPts val="0"/>
              </a:spcAft>
              <a:buClr>
                <a:schemeClr val="lt1"/>
              </a:buClr>
              <a:buSzPts val="1100"/>
              <a:buChar char="●"/>
              <a:defRPr>
                <a:solidFill>
                  <a:schemeClr val="lt1"/>
                </a:solidFill>
              </a:defRPr>
            </a:lvl7pPr>
            <a:lvl8pPr marL="3657600" lvl="7" indent="-298450">
              <a:spcBef>
                <a:spcPts val="1600"/>
              </a:spcBef>
              <a:spcAft>
                <a:spcPts val="0"/>
              </a:spcAft>
              <a:buClr>
                <a:schemeClr val="lt1"/>
              </a:buClr>
              <a:buSzPts val="1100"/>
              <a:buChar char="○"/>
              <a:defRPr>
                <a:solidFill>
                  <a:schemeClr val="lt1"/>
                </a:solidFill>
              </a:defRPr>
            </a:lvl8pPr>
            <a:lvl9pPr marL="4114800" lvl="8" indent="-298450">
              <a:spcBef>
                <a:spcPts val="1600"/>
              </a:spcBef>
              <a:spcAft>
                <a:spcPts val="1600"/>
              </a:spcAft>
              <a:buClr>
                <a:schemeClr val="lt1"/>
              </a:buClr>
              <a:buSzPts val="1100"/>
              <a:buChar char="■"/>
              <a:defRPr>
                <a:solidFill>
                  <a:schemeClr val="lt1"/>
                </a:solidFill>
              </a:defRPr>
            </a:lvl9pPr>
          </a:lstStyle>
          <a:p>
            <a:endParaRPr/>
          </a:p>
        </p:txBody>
      </p:sp>
      <p:sp>
        <p:nvSpPr>
          <p:cNvPr id="142" name="Google Shape;142;p1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dirty="0"/>
          </a:p>
        </p:txBody>
      </p:sp>
      <p:sp>
        <p:nvSpPr>
          <p:cNvPr id="143" name="Google Shape;143;p14">
            <a:hlinkClick r:id="rId2" action="ppaction://hlinksldjump"/>
          </p:cNvPr>
          <p:cNvSpPr/>
          <p:nvPr/>
        </p:nvSpPr>
        <p:spPr>
          <a:xfrm>
            <a:off x="8280450" y="0"/>
            <a:ext cx="863400" cy="454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144" name="Google Shape;144;p14">
            <a:hlinkClick r:id="rId2" action="ppaction://hlinksldjump"/>
          </p:cNvPr>
          <p:cNvCxnSpPr/>
          <p:nvPr/>
        </p:nvCxnSpPr>
        <p:spPr>
          <a:xfrm>
            <a:off x="8598817" y="216350"/>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45" name="Google Shape;145;p14">
            <a:hlinkClick r:id="rId2" action="ppaction://hlinksldjump"/>
          </p:cNvPr>
          <p:cNvCxnSpPr/>
          <p:nvPr/>
        </p:nvCxnSpPr>
        <p:spPr>
          <a:xfrm>
            <a:off x="8598817" y="250138"/>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46" name="Google Shape;146;p14">
            <a:hlinkClick r:id="rId2" action="ppaction://hlinksldjump"/>
          </p:cNvPr>
          <p:cNvCxnSpPr/>
          <p:nvPr/>
        </p:nvCxnSpPr>
        <p:spPr>
          <a:xfrm>
            <a:off x="8598817" y="283925"/>
            <a:ext cx="2163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7"/>
        <p:cNvGrpSpPr/>
        <p:nvPr/>
      </p:nvGrpSpPr>
      <p:grpSpPr>
        <a:xfrm>
          <a:off x="0" y="0"/>
          <a:ext cx="0" cy="0"/>
          <a:chOff x="0" y="0"/>
          <a:chExt cx="0" cy="0"/>
        </a:xfrm>
      </p:grpSpPr>
      <p:sp>
        <p:nvSpPr>
          <p:cNvPr id="148" name="Google Shape;148;p1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
        <p:nvSpPr>
          <p:cNvPr id="149" name="Google Shape;149;p15">
            <a:hlinkClick r:id="rId2" action="ppaction://hlinksldjump"/>
          </p:cNvPr>
          <p:cNvSpPr/>
          <p:nvPr/>
        </p:nvSpPr>
        <p:spPr>
          <a:xfrm>
            <a:off x="8280450" y="0"/>
            <a:ext cx="863400" cy="454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150" name="Google Shape;150;p15">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51" name="Google Shape;151;p15">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52" name="Google Shape;152;p15">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OC">
  <p:cSld name="SECTION_HEADER_1">
    <p:bg>
      <p:bgPr>
        <a:solidFill>
          <a:schemeClr val="dk1"/>
        </a:solidFill>
        <a:effectLst/>
      </p:bgPr>
    </p:bg>
    <p:spTree>
      <p:nvGrpSpPr>
        <p:cNvPr id="1" name="Shape 153"/>
        <p:cNvGrpSpPr/>
        <p:nvPr/>
      </p:nvGrpSpPr>
      <p:grpSpPr>
        <a:xfrm>
          <a:off x="0" y="0"/>
          <a:ext cx="0" cy="0"/>
          <a:chOff x="0" y="0"/>
          <a:chExt cx="0" cy="0"/>
        </a:xfrm>
      </p:grpSpPr>
      <p:sp>
        <p:nvSpPr>
          <p:cNvPr id="154" name="Google Shape;154;p16"/>
          <p:cNvSpPr txBox="1">
            <a:spLocks noGrp="1"/>
          </p:cNvSpPr>
          <p:nvPr>
            <p:ph type="title"/>
          </p:nvPr>
        </p:nvSpPr>
        <p:spPr>
          <a:xfrm>
            <a:off x="1308150" y="1318650"/>
            <a:ext cx="7110000" cy="5352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2600"/>
              <a:buNone/>
              <a:defRPr sz="2600">
                <a:solidFill>
                  <a:srgbClr val="FFFFFF"/>
                </a:solidFill>
              </a:defRPr>
            </a:lvl1pPr>
            <a:lvl2pPr lvl="1" rtl="0">
              <a:spcBef>
                <a:spcPts val="0"/>
              </a:spcBef>
              <a:spcAft>
                <a:spcPts val="0"/>
              </a:spcAft>
              <a:buClr>
                <a:srgbClr val="FFFFFF"/>
              </a:buClr>
              <a:buSzPts val="2600"/>
              <a:buNone/>
              <a:defRPr sz="2600">
                <a:solidFill>
                  <a:srgbClr val="FFFFFF"/>
                </a:solidFill>
              </a:defRPr>
            </a:lvl2pPr>
            <a:lvl3pPr lvl="2" rtl="0">
              <a:spcBef>
                <a:spcPts val="0"/>
              </a:spcBef>
              <a:spcAft>
                <a:spcPts val="0"/>
              </a:spcAft>
              <a:buClr>
                <a:srgbClr val="FFFFFF"/>
              </a:buClr>
              <a:buSzPts val="2600"/>
              <a:buNone/>
              <a:defRPr sz="2600">
                <a:solidFill>
                  <a:srgbClr val="FFFFFF"/>
                </a:solidFill>
              </a:defRPr>
            </a:lvl3pPr>
            <a:lvl4pPr lvl="3" rtl="0">
              <a:spcBef>
                <a:spcPts val="0"/>
              </a:spcBef>
              <a:spcAft>
                <a:spcPts val="0"/>
              </a:spcAft>
              <a:buClr>
                <a:srgbClr val="FFFFFF"/>
              </a:buClr>
              <a:buSzPts val="2600"/>
              <a:buNone/>
              <a:defRPr sz="2600">
                <a:solidFill>
                  <a:srgbClr val="FFFFFF"/>
                </a:solidFill>
              </a:defRPr>
            </a:lvl4pPr>
            <a:lvl5pPr lvl="4" rtl="0">
              <a:spcBef>
                <a:spcPts val="0"/>
              </a:spcBef>
              <a:spcAft>
                <a:spcPts val="0"/>
              </a:spcAft>
              <a:buClr>
                <a:srgbClr val="FFFFFF"/>
              </a:buClr>
              <a:buSzPts val="2600"/>
              <a:buNone/>
              <a:defRPr sz="2600">
                <a:solidFill>
                  <a:srgbClr val="FFFFFF"/>
                </a:solidFill>
              </a:defRPr>
            </a:lvl5pPr>
            <a:lvl6pPr lvl="5" rtl="0">
              <a:spcBef>
                <a:spcPts val="0"/>
              </a:spcBef>
              <a:spcAft>
                <a:spcPts val="0"/>
              </a:spcAft>
              <a:buClr>
                <a:srgbClr val="FFFFFF"/>
              </a:buClr>
              <a:buSzPts val="2600"/>
              <a:buNone/>
              <a:defRPr sz="2600">
                <a:solidFill>
                  <a:srgbClr val="FFFFFF"/>
                </a:solidFill>
              </a:defRPr>
            </a:lvl6pPr>
            <a:lvl7pPr lvl="6" rtl="0">
              <a:spcBef>
                <a:spcPts val="0"/>
              </a:spcBef>
              <a:spcAft>
                <a:spcPts val="0"/>
              </a:spcAft>
              <a:buClr>
                <a:srgbClr val="FFFFFF"/>
              </a:buClr>
              <a:buSzPts val="2600"/>
              <a:buNone/>
              <a:defRPr sz="2600">
                <a:solidFill>
                  <a:srgbClr val="FFFFFF"/>
                </a:solidFill>
              </a:defRPr>
            </a:lvl7pPr>
            <a:lvl8pPr lvl="7" rtl="0">
              <a:spcBef>
                <a:spcPts val="0"/>
              </a:spcBef>
              <a:spcAft>
                <a:spcPts val="0"/>
              </a:spcAft>
              <a:buClr>
                <a:srgbClr val="FFFFFF"/>
              </a:buClr>
              <a:buSzPts val="2600"/>
              <a:buNone/>
              <a:defRPr sz="2600">
                <a:solidFill>
                  <a:srgbClr val="FFFFFF"/>
                </a:solidFill>
              </a:defRPr>
            </a:lvl8pPr>
            <a:lvl9pPr lvl="8" rtl="0">
              <a:spcBef>
                <a:spcPts val="0"/>
              </a:spcBef>
              <a:spcAft>
                <a:spcPts val="0"/>
              </a:spcAft>
              <a:buClr>
                <a:srgbClr val="FFFFFF"/>
              </a:buClr>
              <a:buSzPts val="2600"/>
              <a:buNone/>
              <a:defRPr sz="2600">
                <a:solidFill>
                  <a:srgbClr val="FFFFFF"/>
                </a:solidFill>
              </a:defRPr>
            </a:lvl9pPr>
          </a:lstStyle>
          <a:p>
            <a:endParaRPr/>
          </a:p>
        </p:txBody>
      </p:sp>
      <p:sp>
        <p:nvSpPr>
          <p:cNvPr id="155" name="Google Shape;155;p1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_alt1">
  <p:cSld name="SECTION_HEADER_2">
    <p:bg>
      <p:bgPr>
        <a:solidFill>
          <a:srgbClr val="434343"/>
        </a:solidFill>
        <a:effectLst/>
      </p:bgPr>
    </p:bg>
    <p:spTree>
      <p:nvGrpSpPr>
        <p:cNvPr id="1" name="Shape 156"/>
        <p:cNvGrpSpPr/>
        <p:nvPr/>
      </p:nvGrpSpPr>
      <p:grpSpPr>
        <a:xfrm>
          <a:off x="0" y="0"/>
          <a:ext cx="0" cy="0"/>
          <a:chOff x="0" y="0"/>
          <a:chExt cx="0" cy="0"/>
        </a:xfrm>
      </p:grpSpPr>
      <p:grpSp>
        <p:nvGrpSpPr>
          <p:cNvPr id="157" name="Google Shape;157;p17"/>
          <p:cNvGrpSpPr/>
          <p:nvPr/>
        </p:nvGrpSpPr>
        <p:grpSpPr>
          <a:xfrm>
            <a:off x="830392" y="1191256"/>
            <a:ext cx="745763" cy="45826"/>
            <a:chOff x="4580561" y="2589004"/>
            <a:chExt cx="1064464" cy="25200"/>
          </a:xfrm>
        </p:grpSpPr>
        <p:sp>
          <p:nvSpPr>
            <p:cNvPr id="158" name="Google Shape;158;p1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 name="Google Shape;159;p1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60" name="Google Shape;160;p17"/>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161" name="Google Shape;161;p1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dirty="0"/>
          </a:p>
        </p:txBody>
      </p:sp>
      <p:sp>
        <p:nvSpPr>
          <p:cNvPr id="162" name="Google Shape;162;p17">
            <a:hlinkClick r:id="rId2" action="ppaction://hlinksldjump"/>
          </p:cNvPr>
          <p:cNvSpPr/>
          <p:nvPr/>
        </p:nvSpPr>
        <p:spPr>
          <a:xfrm>
            <a:off x="8280450" y="0"/>
            <a:ext cx="863400" cy="454200"/>
          </a:xfrm>
          <a:prstGeom prst="rect">
            <a:avLst/>
          </a:pr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163" name="Google Shape;163;p17">
            <a:hlinkClick r:id="rId2" action="ppaction://hlinksldjump"/>
          </p:cNvPr>
          <p:cNvCxnSpPr/>
          <p:nvPr/>
        </p:nvCxnSpPr>
        <p:spPr>
          <a:xfrm>
            <a:off x="8598817" y="216350"/>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64" name="Google Shape;164;p17">
            <a:hlinkClick r:id="rId2" action="ppaction://hlinksldjump"/>
          </p:cNvPr>
          <p:cNvCxnSpPr/>
          <p:nvPr/>
        </p:nvCxnSpPr>
        <p:spPr>
          <a:xfrm>
            <a:off x="8598817" y="250138"/>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65" name="Google Shape;165;p17">
            <a:hlinkClick r:id="rId2" action="ppaction://hlinksldjump"/>
          </p:cNvPr>
          <p:cNvCxnSpPr/>
          <p:nvPr/>
        </p:nvCxnSpPr>
        <p:spPr>
          <a:xfrm>
            <a:off x="8598817" y="283925"/>
            <a:ext cx="2163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2800"/>
              <a:buFont typeface="Raleway"/>
              <a:buNone/>
              <a:defRPr sz="2800" b="1">
                <a:latin typeface="Raleway"/>
                <a:ea typeface="Raleway"/>
                <a:cs typeface="Raleway"/>
                <a:sym typeface="Raleway"/>
              </a:defRPr>
            </a:lvl1pPr>
            <a:lvl2pPr lvl="1">
              <a:spcBef>
                <a:spcPts val="0"/>
              </a:spcBef>
              <a:spcAft>
                <a:spcPts val="0"/>
              </a:spcAft>
              <a:buSzPts val="2800"/>
              <a:buFont typeface="Raleway"/>
              <a:buNone/>
              <a:defRPr sz="2800" b="1">
                <a:latin typeface="Raleway"/>
                <a:ea typeface="Raleway"/>
                <a:cs typeface="Raleway"/>
                <a:sym typeface="Raleway"/>
              </a:defRPr>
            </a:lvl2pPr>
            <a:lvl3pPr lvl="2">
              <a:spcBef>
                <a:spcPts val="0"/>
              </a:spcBef>
              <a:spcAft>
                <a:spcPts val="0"/>
              </a:spcAft>
              <a:buSzPts val="2800"/>
              <a:buFont typeface="Raleway"/>
              <a:buNone/>
              <a:defRPr sz="2800" b="1">
                <a:latin typeface="Raleway"/>
                <a:ea typeface="Raleway"/>
                <a:cs typeface="Raleway"/>
                <a:sym typeface="Raleway"/>
              </a:defRPr>
            </a:lvl3pPr>
            <a:lvl4pPr lvl="3">
              <a:spcBef>
                <a:spcPts val="0"/>
              </a:spcBef>
              <a:spcAft>
                <a:spcPts val="0"/>
              </a:spcAft>
              <a:buSzPts val="2800"/>
              <a:buFont typeface="Raleway"/>
              <a:buNone/>
              <a:defRPr sz="2800" b="1">
                <a:latin typeface="Raleway"/>
                <a:ea typeface="Raleway"/>
                <a:cs typeface="Raleway"/>
                <a:sym typeface="Raleway"/>
              </a:defRPr>
            </a:lvl4pPr>
            <a:lvl5pPr lvl="4">
              <a:spcBef>
                <a:spcPts val="0"/>
              </a:spcBef>
              <a:spcAft>
                <a:spcPts val="0"/>
              </a:spcAft>
              <a:buSzPts val="2800"/>
              <a:buFont typeface="Raleway"/>
              <a:buNone/>
              <a:defRPr sz="2800" b="1">
                <a:latin typeface="Raleway"/>
                <a:ea typeface="Raleway"/>
                <a:cs typeface="Raleway"/>
                <a:sym typeface="Raleway"/>
              </a:defRPr>
            </a:lvl5pPr>
            <a:lvl6pPr lvl="5">
              <a:spcBef>
                <a:spcPts val="0"/>
              </a:spcBef>
              <a:spcAft>
                <a:spcPts val="0"/>
              </a:spcAft>
              <a:buSzPts val="2800"/>
              <a:buFont typeface="Raleway"/>
              <a:buNone/>
              <a:defRPr sz="2800" b="1">
                <a:latin typeface="Raleway"/>
                <a:ea typeface="Raleway"/>
                <a:cs typeface="Raleway"/>
                <a:sym typeface="Raleway"/>
              </a:defRPr>
            </a:lvl6pPr>
            <a:lvl7pPr lvl="6">
              <a:spcBef>
                <a:spcPts val="0"/>
              </a:spcBef>
              <a:spcAft>
                <a:spcPts val="0"/>
              </a:spcAft>
              <a:buSzPts val="2800"/>
              <a:buFont typeface="Raleway"/>
              <a:buNone/>
              <a:defRPr sz="2800" b="1">
                <a:latin typeface="Raleway"/>
                <a:ea typeface="Raleway"/>
                <a:cs typeface="Raleway"/>
                <a:sym typeface="Raleway"/>
              </a:defRPr>
            </a:lvl7pPr>
            <a:lvl8pPr lvl="7">
              <a:spcBef>
                <a:spcPts val="0"/>
              </a:spcBef>
              <a:spcAft>
                <a:spcPts val="0"/>
              </a:spcAft>
              <a:buSzPts val="2800"/>
              <a:buFont typeface="Raleway"/>
              <a:buNone/>
              <a:defRPr sz="2800" b="1">
                <a:latin typeface="Raleway"/>
                <a:ea typeface="Raleway"/>
                <a:cs typeface="Raleway"/>
                <a:sym typeface="Raleway"/>
              </a:defRPr>
            </a:lvl8pPr>
            <a:lvl9pPr lvl="8">
              <a:spcBef>
                <a:spcPts val="0"/>
              </a:spcBef>
              <a:spcAft>
                <a:spcPts val="0"/>
              </a:spcAft>
              <a:buSzPts val="2800"/>
              <a:buFont typeface="Raleway"/>
              <a:buNone/>
              <a:defRPr sz="2800" b="1">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GB"/>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http://www.biographyonline.net/"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9"/>
        <p:cNvGrpSpPr/>
        <p:nvPr/>
      </p:nvGrpSpPr>
      <p:grpSpPr>
        <a:xfrm>
          <a:off x="0" y="0"/>
          <a:ext cx="0" cy="0"/>
          <a:chOff x="0" y="0"/>
          <a:chExt cx="0" cy="0"/>
        </a:xfrm>
      </p:grpSpPr>
      <p:pic>
        <p:nvPicPr>
          <p:cNvPr id="170" name="Google Shape;170;p18"/>
          <p:cNvPicPr preferRelativeResize="0"/>
          <p:nvPr/>
        </p:nvPicPr>
        <p:blipFill>
          <a:blip r:embed="rId4">
            <a:alphaModFix/>
          </a:blip>
          <a:stretch>
            <a:fillRect/>
          </a:stretch>
        </p:blipFill>
        <p:spPr>
          <a:xfrm>
            <a:off x="0" y="107577"/>
            <a:ext cx="9143999" cy="5143501"/>
          </a:xfrm>
          <a:prstGeom prst="rect">
            <a:avLst/>
          </a:prstGeom>
          <a:noFill/>
          <a:ln>
            <a:noFill/>
          </a:ln>
        </p:spPr>
      </p:pic>
      <p:sp>
        <p:nvSpPr>
          <p:cNvPr id="171" name="Google Shape;171;p18"/>
          <p:cNvSpPr txBox="1">
            <a:spLocks noGrp="1"/>
          </p:cNvSpPr>
          <p:nvPr>
            <p:ph type="ctrTitle"/>
          </p:nvPr>
        </p:nvSpPr>
        <p:spPr>
          <a:xfrm>
            <a:off x="727950" y="983600"/>
            <a:ext cx="7688100" cy="212075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4800" dirty="0">
                <a:solidFill>
                  <a:srgbClr val="000000"/>
                </a:solidFill>
              </a:rPr>
              <a:t>Promoting Dignity Through (Written) Decision Making</a:t>
            </a:r>
            <a:endParaRPr sz="4800" dirty="0"/>
          </a:p>
        </p:txBody>
      </p:sp>
      <p:sp>
        <p:nvSpPr>
          <p:cNvPr id="172" name="Google Shape;172;p18"/>
          <p:cNvSpPr txBox="1">
            <a:spLocks noGrp="1"/>
          </p:cNvSpPr>
          <p:nvPr>
            <p:ph type="subTitle" idx="1"/>
          </p:nvPr>
        </p:nvSpPr>
        <p:spPr>
          <a:xfrm>
            <a:off x="979882" y="3582725"/>
            <a:ext cx="7338000" cy="541200"/>
          </a:xfrm>
          <a:prstGeom prst="rect">
            <a:avLst/>
          </a:prstGeom>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000" b="1" dirty="0"/>
              <a:t>Shelley Kierstead | IALMH 2019</a:t>
            </a:r>
            <a:endParaRPr sz="2000" b="1" dirty="0"/>
          </a:p>
          <a:p>
            <a:pPr marL="0" lvl="0" indent="0" algn="l" rtl="0">
              <a:spcBef>
                <a:spcPts val="0"/>
              </a:spcBef>
              <a:spcAft>
                <a:spcPts val="0"/>
              </a:spcAft>
              <a:buNone/>
            </a:pPr>
            <a:endParaRPr sz="1400" b="1" dirty="0"/>
          </a:p>
        </p:txBody>
      </p:sp>
      <p:sp>
        <p:nvSpPr>
          <p:cNvPr id="173" name="Google Shape;173;p18"/>
          <p:cNvSpPr txBox="1"/>
          <p:nvPr/>
        </p:nvSpPr>
        <p:spPr>
          <a:xfrm>
            <a:off x="8417550" y="4836900"/>
            <a:ext cx="752700" cy="30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900" dirty="0">
                <a:latin typeface="Lato"/>
                <a:ea typeface="Lato"/>
                <a:cs typeface="Lato"/>
                <a:sym typeface="Lato"/>
              </a:rPr>
              <a:t>pexels.com</a:t>
            </a:r>
            <a:endParaRPr sz="900" dirty="0">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p19"/>
          <p:cNvPicPr preferRelativeResize="0"/>
          <p:nvPr/>
        </p:nvPicPr>
        <p:blipFill rotWithShape="1">
          <a:blip r:embed="rId3">
            <a:alphaModFix/>
          </a:blip>
          <a:srcRect t="36941" b="53384"/>
          <a:stretch/>
        </p:blipFill>
        <p:spPr>
          <a:xfrm>
            <a:off x="0" y="4170773"/>
            <a:ext cx="9144000" cy="991801"/>
          </a:xfrm>
          <a:prstGeom prst="rect">
            <a:avLst/>
          </a:prstGeom>
          <a:noFill/>
          <a:ln>
            <a:noFill/>
          </a:ln>
        </p:spPr>
      </p:pic>
      <p:sp>
        <p:nvSpPr>
          <p:cNvPr id="179" name="Google Shape;179;p19"/>
          <p:cNvSpPr txBox="1">
            <a:spLocks noGrp="1"/>
          </p:cNvSpPr>
          <p:nvPr>
            <p:ph type="title"/>
          </p:nvPr>
        </p:nvSpPr>
        <p:spPr>
          <a:xfrm>
            <a:off x="729450" y="1318650"/>
            <a:ext cx="7688700" cy="991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Judicial words matter to individuals and to the legal system’s integrity</a:t>
            </a:r>
            <a:endParaRPr dirty="0"/>
          </a:p>
        </p:txBody>
      </p:sp>
      <p:sp>
        <p:nvSpPr>
          <p:cNvPr id="180" name="Google Shape;180;p19"/>
          <p:cNvSpPr txBox="1">
            <a:spLocks noGrp="1"/>
          </p:cNvSpPr>
          <p:nvPr>
            <p:ph type="body" idx="1"/>
          </p:nvPr>
        </p:nvSpPr>
        <p:spPr>
          <a:xfrm>
            <a:off x="1294650" y="2571750"/>
            <a:ext cx="7122900" cy="1599023"/>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GB" sz="1800" dirty="0"/>
              <a:t>Compassionate judicial writing has the capacity to support emotional well-being (through an increase in parties sense of dignity AND to increase respect for the legal system.</a:t>
            </a:r>
            <a:endParaRPr sz="1800" dirty="0"/>
          </a:p>
          <a:p>
            <a:pPr marL="0" lvl="0" indent="0" algn="l" rtl="0">
              <a:lnSpc>
                <a:spcPct val="100000"/>
              </a:lnSpc>
              <a:spcBef>
                <a:spcPts val="0"/>
              </a:spcBef>
              <a:spcAft>
                <a:spcPts val="0"/>
              </a:spcAft>
              <a:buNone/>
            </a:pPr>
            <a:endParaRPr sz="1400" dirty="0"/>
          </a:p>
          <a:p>
            <a:pPr marL="914400" lvl="1" indent="-317500" algn="l" rtl="0">
              <a:lnSpc>
                <a:spcPct val="100000"/>
              </a:lnSpc>
              <a:spcBef>
                <a:spcPts val="0"/>
              </a:spcBef>
              <a:spcAft>
                <a:spcPts val="0"/>
              </a:spcAft>
              <a:buSzPts val="1400"/>
              <a:buChar char="◆"/>
            </a:pPr>
            <a:r>
              <a:rPr lang="en-GB" sz="1400" dirty="0"/>
              <a:t>“It could be said that the court's clients include everyone - not only the case's litigants, but also the members of the public.” (Scaldo at 94)</a:t>
            </a:r>
            <a:endParaRPr sz="1400" dirty="0"/>
          </a:p>
        </p:txBody>
      </p:sp>
      <p:sp>
        <p:nvSpPr>
          <p:cNvPr id="181" name="Google Shape;181;p19"/>
          <p:cNvSpPr txBox="1"/>
          <p:nvPr/>
        </p:nvSpPr>
        <p:spPr>
          <a:xfrm>
            <a:off x="8417550" y="4836900"/>
            <a:ext cx="752700" cy="30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900" dirty="0">
                <a:solidFill>
                  <a:schemeClr val="lt1"/>
                </a:solidFill>
                <a:latin typeface="Lato"/>
                <a:ea typeface="Lato"/>
                <a:cs typeface="Lato"/>
                <a:sym typeface="Lato"/>
              </a:rPr>
              <a:t>pexels.com</a:t>
            </a:r>
            <a:endParaRPr sz="900" dirty="0">
              <a:solidFill>
                <a:schemeClr val="lt1"/>
              </a:solidFill>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85"/>
        <p:cNvGrpSpPr/>
        <p:nvPr/>
      </p:nvGrpSpPr>
      <p:grpSpPr>
        <a:xfrm>
          <a:off x="0" y="0"/>
          <a:ext cx="0" cy="0"/>
          <a:chOff x="0" y="0"/>
          <a:chExt cx="0" cy="0"/>
        </a:xfrm>
      </p:grpSpPr>
      <p:pic>
        <p:nvPicPr>
          <p:cNvPr id="186" name="Google Shape;186;p20"/>
          <p:cNvPicPr preferRelativeResize="0"/>
          <p:nvPr/>
        </p:nvPicPr>
        <p:blipFill>
          <a:blip r:embed="rId3">
            <a:alphaModFix amt="50000"/>
          </a:blip>
          <a:stretch>
            <a:fillRect/>
          </a:stretch>
        </p:blipFill>
        <p:spPr>
          <a:xfrm>
            <a:off x="1016725" y="1099650"/>
            <a:ext cx="4044774" cy="4044776"/>
          </a:xfrm>
          <a:prstGeom prst="rect">
            <a:avLst/>
          </a:prstGeom>
          <a:noFill/>
          <a:ln>
            <a:noFill/>
          </a:ln>
        </p:spPr>
      </p:pic>
      <p:sp>
        <p:nvSpPr>
          <p:cNvPr id="187" name="Google Shape;187;p20"/>
          <p:cNvSpPr txBox="1">
            <a:spLocks noGrp="1"/>
          </p:cNvSpPr>
          <p:nvPr>
            <p:ph type="title"/>
          </p:nvPr>
        </p:nvSpPr>
        <p:spPr>
          <a:xfrm>
            <a:off x="900875" y="564450"/>
            <a:ext cx="71100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Definitions</a:t>
            </a:r>
            <a:endParaRPr dirty="0"/>
          </a:p>
        </p:txBody>
      </p:sp>
      <p:sp>
        <p:nvSpPr>
          <p:cNvPr id="188" name="Google Shape;188;p20"/>
          <p:cNvSpPr txBox="1"/>
          <p:nvPr/>
        </p:nvSpPr>
        <p:spPr>
          <a:xfrm>
            <a:off x="994673" y="1264950"/>
            <a:ext cx="2086623" cy="369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1600" i="1" dirty="0">
                <a:solidFill>
                  <a:srgbClr val="FFFFFF"/>
                </a:solidFill>
                <a:latin typeface="Raleway"/>
                <a:ea typeface="Raleway"/>
                <a:cs typeface="Raleway"/>
                <a:sym typeface="Raleway"/>
              </a:rPr>
              <a:t>(Respect for) Dignity</a:t>
            </a:r>
            <a:endParaRPr sz="1600" i="1" dirty="0">
              <a:solidFill>
                <a:srgbClr val="FFFFFF"/>
              </a:solidFill>
              <a:latin typeface="Raleway"/>
              <a:ea typeface="Raleway"/>
              <a:cs typeface="Raleway"/>
              <a:sym typeface="Raleway"/>
            </a:endParaRPr>
          </a:p>
        </p:txBody>
      </p:sp>
      <p:sp>
        <p:nvSpPr>
          <p:cNvPr id="189" name="Google Shape;189;p20"/>
          <p:cNvSpPr txBox="1"/>
          <p:nvPr/>
        </p:nvSpPr>
        <p:spPr>
          <a:xfrm>
            <a:off x="4078496" y="1219888"/>
            <a:ext cx="4402500" cy="126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300" dirty="0">
                <a:solidFill>
                  <a:schemeClr val="lt1"/>
                </a:solidFill>
                <a:latin typeface="Raleway"/>
                <a:ea typeface="Raleway"/>
                <a:cs typeface="Raleway"/>
                <a:sym typeface="Raleway"/>
              </a:rPr>
              <a:t>“</a:t>
            </a:r>
            <a:r>
              <a:rPr lang="en-GB" sz="1600" dirty="0">
                <a:solidFill>
                  <a:schemeClr val="lt1"/>
                </a:solidFill>
                <a:latin typeface="Raleway"/>
                <a:ea typeface="Raleway"/>
                <a:cs typeface="Raleway"/>
                <a:sym typeface="Raleway"/>
              </a:rPr>
              <a:t>a concern for values inherent in or intrinsic to our common humanity – values such as autonomy, self-respect or equality that might be nurtured or suppressed depending on the form that governmental decision-making takes.” (Mashaw, 1981)</a:t>
            </a:r>
            <a:endParaRPr sz="1600" dirty="0"/>
          </a:p>
        </p:txBody>
      </p:sp>
      <p:sp>
        <p:nvSpPr>
          <p:cNvPr id="190" name="Google Shape;190;p20"/>
          <p:cNvSpPr txBox="1"/>
          <p:nvPr/>
        </p:nvSpPr>
        <p:spPr>
          <a:xfrm>
            <a:off x="4153359" y="3192260"/>
            <a:ext cx="4402500" cy="100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600" dirty="0">
                <a:solidFill>
                  <a:schemeClr val="lt1"/>
                </a:solidFill>
                <a:latin typeface="Raleway"/>
                <a:ea typeface="Raleway"/>
                <a:cs typeface="Raleway"/>
                <a:sym typeface="Raleway"/>
              </a:rPr>
              <a:t>”sensitivity to suffering in ourselves and others with a deep commitment to alleviate and prevent it” (Dalai Lama, 1995)</a:t>
            </a:r>
            <a:endParaRPr sz="1600" dirty="0"/>
          </a:p>
        </p:txBody>
      </p:sp>
      <p:sp>
        <p:nvSpPr>
          <p:cNvPr id="191" name="Google Shape;191;p20"/>
          <p:cNvSpPr txBox="1"/>
          <p:nvPr/>
        </p:nvSpPr>
        <p:spPr>
          <a:xfrm>
            <a:off x="994673" y="3388264"/>
            <a:ext cx="1356000" cy="369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1600" i="1" dirty="0">
                <a:solidFill>
                  <a:schemeClr val="lt1"/>
                </a:solidFill>
                <a:latin typeface="Raleway"/>
                <a:ea typeface="Raleway"/>
                <a:cs typeface="Raleway"/>
                <a:sym typeface="Raleway"/>
              </a:rPr>
              <a:t>Compassion</a:t>
            </a:r>
            <a:endParaRPr sz="1600" i="1" dirty="0">
              <a:solidFill>
                <a:schemeClr val="lt1"/>
              </a:solidFill>
              <a:latin typeface="Raleway"/>
              <a:ea typeface="Raleway"/>
              <a:cs typeface="Raleway"/>
              <a:sym typeface="Raleway"/>
            </a:endParaRPr>
          </a:p>
        </p:txBody>
      </p:sp>
      <p:sp>
        <p:nvSpPr>
          <p:cNvPr id="192" name="Google Shape;192;p20"/>
          <p:cNvSpPr txBox="1"/>
          <p:nvPr/>
        </p:nvSpPr>
        <p:spPr>
          <a:xfrm>
            <a:off x="7429975" y="4909200"/>
            <a:ext cx="2021100" cy="23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dirty="0">
              <a:latin typeface="Lato"/>
              <a:ea typeface="Lato"/>
              <a:cs typeface="Lato"/>
              <a:sym typeface="Lato"/>
            </a:endParaRPr>
          </a:p>
        </p:txBody>
      </p:sp>
      <p:sp>
        <p:nvSpPr>
          <p:cNvPr id="193" name="Google Shape;193;p20"/>
          <p:cNvSpPr txBox="1"/>
          <p:nvPr/>
        </p:nvSpPr>
        <p:spPr>
          <a:xfrm>
            <a:off x="19525" y="4930225"/>
            <a:ext cx="1242000" cy="23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800" dirty="0">
                <a:latin typeface="Lato"/>
                <a:ea typeface="Lato"/>
                <a:cs typeface="Lato"/>
                <a:sym typeface="Lato"/>
              </a:rPr>
              <a:t>kissclipart.com</a:t>
            </a:r>
            <a:endParaRPr sz="800" dirty="0">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198" name="Google Shape;198;p21"/>
          <p:cNvPicPr preferRelativeResize="0"/>
          <p:nvPr/>
        </p:nvPicPr>
        <p:blipFill>
          <a:blip r:embed="rId3">
            <a:alphaModFix amt="50000"/>
          </a:blip>
          <a:stretch>
            <a:fillRect/>
          </a:stretch>
        </p:blipFill>
        <p:spPr>
          <a:xfrm>
            <a:off x="4494001" y="1157867"/>
            <a:ext cx="4247475" cy="4128939"/>
          </a:xfrm>
          <a:prstGeom prst="rect">
            <a:avLst/>
          </a:prstGeom>
          <a:noFill/>
          <a:ln>
            <a:noFill/>
          </a:ln>
        </p:spPr>
      </p:pic>
      <p:sp>
        <p:nvSpPr>
          <p:cNvPr id="199" name="Google Shape;199;p21"/>
          <p:cNvSpPr txBox="1">
            <a:spLocks noGrp="1"/>
          </p:cNvSpPr>
          <p:nvPr>
            <p:ph type="body" idx="1"/>
          </p:nvPr>
        </p:nvSpPr>
        <p:spPr>
          <a:xfrm>
            <a:off x="2830583" y="2890057"/>
            <a:ext cx="5143500" cy="1145700"/>
          </a:xfrm>
          <a:prstGeom prst="rect">
            <a:avLst/>
          </a:prstGeom>
          <a:noFill/>
        </p:spPr>
        <p:txBody>
          <a:bodyPr spcFirstLastPara="1" wrap="square" lIns="91425" tIns="91425" rIns="91425" bIns="91425" anchor="t" anchorCtr="0">
            <a:noAutofit/>
          </a:bodyPr>
          <a:lstStyle/>
          <a:p>
            <a:pPr marL="0" lvl="0" indent="0" algn="l" rtl="0">
              <a:spcBef>
                <a:spcPts val="0"/>
              </a:spcBef>
              <a:spcAft>
                <a:spcPts val="1600"/>
              </a:spcAft>
              <a:buNone/>
            </a:pPr>
            <a:r>
              <a:rPr lang="en-GB" sz="1200" dirty="0">
                <a:solidFill>
                  <a:schemeClr val="dk2"/>
                </a:solidFill>
              </a:rPr>
              <a:t>Relied on psychological understanding of two systems of thinking (analytical and intuitive) to reject the assumption that judges persuade readers through solid analysis alone.  She describes several psychological “rules”, including the rule of “liking”, based on the premise that we comply with people we like. </a:t>
            </a:r>
            <a:endParaRPr sz="1100" dirty="0">
              <a:solidFill>
                <a:schemeClr val="dk2"/>
              </a:solidFill>
            </a:endParaRPr>
          </a:p>
        </p:txBody>
      </p:sp>
      <p:sp>
        <p:nvSpPr>
          <p:cNvPr id="200" name="Google Shape;200;p21"/>
          <p:cNvSpPr txBox="1">
            <a:spLocks noGrp="1"/>
          </p:cNvSpPr>
          <p:nvPr>
            <p:ph type="title"/>
          </p:nvPr>
        </p:nvSpPr>
        <p:spPr>
          <a:xfrm>
            <a:off x="727650" y="125067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Related Works</a:t>
            </a:r>
            <a:endParaRPr dirty="0"/>
          </a:p>
        </p:txBody>
      </p:sp>
      <p:sp>
        <p:nvSpPr>
          <p:cNvPr id="202" name="Google Shape;202;p21"/>
          <p:cNvSpPr txBox="1">
            <a:spLocks noGrp="1"/>
          </p:cNvSpPr>
          <p:nvPr>
            <p:ph type="body" idx="1"/>
          </p:nvPr>
        </p:nvSpPr>
        <p:spPr>
          <a:xfrm>
            <a:off x="875149" y="1966675"/>
            <a:ext cx="1554300" cy="1051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600" dirty="0"/>
              <a:t>Winick and Ronner</a:t>
            </a:r>
            <a:endParaRPr sz="1600" dirty="0"/>
          </a:p>
        </p:txBody>
      </p:sp>
      <p:sp>
        <p:nvSpPr>
          <p:cNvPr id="204" name="Google Shape;204;p21"/>
          <p:cNvSpPr txBox="1">
            <a:spLocks noGrp="1"/>
          </p:cNvSpPr>
          <p:nvPr>
            <p:ph type="body" idx="1"/>
          </p:nvPr>
        </p:nvSpPr>
        <p:spPr>
          <a:xfrm>
            <a:off x="875149" y="3104370"/>
            <a:ext cx="1554300" cy="1051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600" dirty="0"/>
              <a:t>Mullins</a:t>
            </a:r>
            <a:endParaRPr sz="1600" dirty="0"/>
          </a:p>
        </p:txBody>
      </p:sp>
      <p:sp>
        <p:nvSpPr>
          <p:cNvPr id="205" name="Google Shape;205;p21"/>
          <p:cNvSpPr txBox="1">
            <a:spLocks noGrp="1"/>
          </p:cNvSpPr>
          <p:nvPr>
            <p:ph type="body" idx="1"/>
          </p:nvPr>
        </p:nvSpPr>
        <p:spPr>
          <a:xfrm>
            <a:off x="2754575" y="1961466"/>
            <a:ext cx="5143500" cy="753000"/>
          </a:xfrm>
          <a:prstGeom prst="rect">
            <a:avLst/>
          </a:prstGeom>
          <a:noFill/>
        </p:spPr>
        <p:txBody>
          <a:bodyPr spcFirstLastPara="1" wrap="square" lIns="91425" tIns="91425" rIns="91425" bIns="91425" anchor="t" anchorCtr="0">
            <a:noAutofit/>
          </a:bodyPr>
          <a:lstStyle/>
          <a:p>
            <a:pPr marL="0" lvl="0" indent="0" algn="l" rtl="0">
              <a:spcBef>
                <a:spcPts val="0"/>
              </a:spcBef>
              <a:spcAft>
                <a:spcPts val="1600"/>
              </a:spcAft>
              <a:buNone/>
            </a:pPr>
            <a:r>
              <a:rPr lang="en-GB" sz="1200" dirty="0">
                <a:solidFill>
                  <a:srgbClr val="000000"/>
                </a:solidFill>
              </a:rPr>
              <a:t>Relied on studies establishing psychological benefit to litigants being “heard” within the legal process to argue that per </a:t>
            </a:r>
            <a:r>
              <a:rPr lang="en-GB" sz="1200">
                <a:solidFill>
                  <a:srgbClr val="000000"/>
                </a:solidFill>
              </a:rPr>
              <a:t>curiam affirmance decisions </a:t>
            </a:r>
            <a:r>
              <a:rPr lang="en-GB" sz="1200" dirty="0">
                <a:solidFill>
                  <a:srgbClr val="000000"/>
                </a:solidFill>
              </a:rPr>
              <a:t>should provide some information to give “voice” to unsuccessful applicants.</a:t>
            </a:r>
            <a:endParaRPr sz="1200" dirty="0">
              <a:solidFill>
                <a:srgbClr val="000000"/>
              </a:solidFill>
            </a:endParaRPr>
          </a:p>
        </p:txBody>
      </p:sp>
      <p:sp>
        <p:nvSpPr>
          <p:cNvPr id="206" name="Google Shape;206;p21"/>
          <p:cNvSpPr txBox="1"/>
          <p:nvPr/>
        </p:nvSpPr>
        <p:spPr>
          <a:xfrm>
            <a:off x="3193257" y="4104669"/>
            <a:ext cx="3545700" cy="535200"/>
          </a:xfrm>
          <a:prstGeom prst="rect">
            <a:avLst/>
          </a:prstGeom>
          <a:solidFill>
            <a:schemeClr val="accent6"/>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200" dirty="0">
                <a:solidFill>
                  <a:schemeClr val="accent1"/>
                </a:solidFill>
                <a:latin typeface="Lato"/>
                <a:ea typeface="Lato"/>
                <a:cs typeface="Lato"/>
                <a:sym typeface="Lato"/>
              </a:rPr>
              <a:t>[“T]he judge who uses language to identify herself with her audience may be more persuasive to it.”</a:t>
            </a:r>
            <a:endParaRPr dirty="0"/>
          </a:p>
        </p:txBody>
      </p:sp>
      <p:sp>
        <p:nvSpPr>
          <p:cNvPr id="207" name="Google Shape;207;p21"/>
          <p:cNvSpPr txBox="1"/>
          <p:nvPr/>
        </p:nvSpPr>
        <p:spPr>
          <a:xfrm>
            <a:off x="0" y="4962600"/>
            <a:ext cx="1644000" cy="18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700" dirty="0">
                <a:solidFill>
                  <a:schemeClr val="lt1"/>
                </a:solidFill>
                <a:latin typeface="Lato"/>
                <a:ea typeface="Lato"/>
                <a:cs typeface="Lato"/>
                <a:sym typeface="Lato"/>
              </a:rPr>
              <a:t>Stock.Adobe.com/pict rider</a:t>
            </a:r>
            <a:endParaRPr sz="700" dirty="0">
              <a:solidFill>
                <a:schemeClr val="lt1"/>
              </a:solidFill>
              <a:latin typeface="Lato"/>
              <a:ea typeface="Lato"/>
              <a:cs typeface="Lato"/>
              <a:sym typeface="Lato"/>
            </a:endParaRPr>
          </a:p>
        </p:txBody>
      </p:sp>
      <p:sp>
        <p:nvSpPr>
          <p:cNvPr id="208" name="Google Shape;208;p21"/>
          <p:cNvSpPr txBox="1"/>
          <p:nvPr/>
        </p:nvSpPr>
        <p:spPr>
          <a:xfrm>
            <a:off x="7898075" y="4935900"/>
            <a:ext cx="1242000" cy="234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800" dirty="0">
                <a:latin typeface="Lato"/>
                <a:ea typeface="Lato"/>
                <a:cs typeface="Lato"/>
                <a:sym typeface="Lato"/>
              </a:rPr>
              <a:t>kissclipart.com</a:t>
            </a:r>
            <a:endParaRPr sz="800" dirty="0">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p22"/>
          <p:cNvPicPr preferRelativeResize="0"/>
          <p:nvPr/>
        </p:nvPicPr>
        <p:blipFill>
          <a:blip r:embed="rId3">
            <a:alphaModFix amt="25000"/>
          </a:blip>
          <a:stretch>
            <a:fillRect/>
          </a:stretch>
        </p:blipFill>
        <p:spPr>
          <a:xfrm>
            <a:off x="4482351" y="442952"/>
            <a:ext cx="4661649" cy="4661649"/>
          </a:xfrm>
          <a:prstGeom prst="rect">
            <a:avLst/>
          </a:prstGeom>
          <a:noFill/>
          <a:ln>
            <a:noFill/>
          </a:ln>
        </p:spPr>
      </p:pic>
      <p:sp>
        <p:nvSpPr>
          <p:cNvPr id="215" name="Google Shape;215;p22"/>
          <p:cNvSpPr txBox="1">
            <a:spLocks noGrp="1"/>
          </p:cNvSpPr>
          <p:nvPr>
            <p:ph type="title"/>
          </p:nvPr>
        </p:nvSpPr>
        <p:spPr>
          <a:xfrm>
            <a:off x="727650" y="12130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Other Works Relied On</a:t>
            </a:r>
            <a:endParaRPr dirty="0"/>
          </a:p>
        </p:txBody>
      </p:sp>
      <p:sp>
        <p:nvSpPr>
          <p:cNvPr id="217" name="Google Shape;217;p22"/>
          <p:cNvSpPr txBox="1">
            <a:spLocks noGrp="1"/>
          </p:cNvSpPr>
          <p:nvPr>
            <p:ph type="body" idx="1"/>
          </p:nvPr>
        </p:nvSpPr>
        <p:spPr>
          <a:xfrm>
            <a:off x="727650" y="3404550"/>
            <a:ext cx="1554300" cy="1051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600" dirty="0"/>
              <a:t>Levitt and Dunnavant</a:t>
            </a:r>
            <a:endParaRPr sz="1600" dirty="0"/>
          </a:p>
        </p:txBody>
      </p:sp>
      <p:sp>
        <p:nvSpPr>
          <p:cNvPr id="219" name="Google Shape;219;p22"/>
          <p:cNvSpPr txBox="1">
            <a:spLocks noGrp="1"/>
          </p:cNvSpPr>
          <p:nvPr>
            <p:ph type="body" idx="1"/>
          </p:nvPr>
        </p:nvSpPr>
        <p:spPr>
          <a:xfrm>
            <a:off x="727650" y="2114663"/>
            <a:ext cx="1554300" cy="1051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600" dirty="0"/>
              <a:t>Tom R Tyler</a:t>
            </a:r>
            <a:endParaRPr sz="1600" dirty="0"/>
          </a:p>
        </p:txBody>
      </p:sp>
      <p:sp>
        <p:nvSpPr>
          <p:cNvPr id="220" name="Google Shape;220;p22"/>
          <p:cNvSpPr txBox="1">
            <a:spLocks noGrp="1"/>
          </p:cNvSpPr>
          <p:nvPr>
            <p:ph type="body" idx="1"/>
          </p:nvPr>
        </p:nvSpPr>
        <p:spPr>
          <a:xfrm>
            <a:off x="3272850" y="3309853"/>
            <a:ext cx="5143500" cy="1058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200" dirty="0">
                <a:solidFill>
                  <a:srgbClr val="000000"/>
                </a:solidFill>
              </a:rPr>
              <a:t>Interviewed 11 judges nominated by their peers for their legal wisdom. Ten of the judges described the importance of treating all litigants with respect and compassion, even when they had not made positive choices.</a:t>
            </a:r>
            <a:endParaRPr sz="1200" dirty="0">
              <a:solidFill>
                <a:srgbClr val="000000"/>
              </a:solidFill>
            </a:endParaRPr>
          </a:p>
        </p:txBody>
      </p:sp>
      <p:sp>
        <p:nvSpPr>
          <p:cNvPr id="221" name="Google Shape;221;p22"/>
          <p:cNvSpPr txBox="1">
            <a:spLocks noGrp="1"/>
          </p:cNvSpPr>
          <p:nvPr>
            <p:ph type="body" idx="1"/>
          </p:nvPr>
        </p:nvSpPr>
        <p:spPr>
          <a:xfrm>
            <a:off x="3210350" y="1998900"/>
            <a:ext cx="5016300" cy="1145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200" dirty="0">
                <a:solidFill>
                  <a:srgbClr val="000000"/>
                </a:solidFill>
              </a:rPr>
              <a:t>Refers  to studies indicating that trust and confidence in legal authorities increases when people believe they have been treated fairly. “So, legal authorities can act in ways that are necessary to be effective in their regulatory role and simultaneously build confidence among the public.”</a:t>
            </a:r>
            <a:endParaRPr sz="1100" dirty="0">
              <a:solidFill>
                <a:srgbClr val="000000"/>
              </a:solidFill>
            </a:endParaRPr>
          </a:p>
        </p:txBody>
      </p:sp>
      <p:sp>
        <p:nvSpPr>
          <p:cNvPr id="222" name="Google Shape;222;p22"/>
          <p:cNvSpPr txBox="1"/>
          <p:nvPr/>
        </p:nvSpPr>
        <p:spPr>
          <a:xfrm>
            <a:off x="-75200" y="4932525"/>
            <a:ext cx="1985100" cy="3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700" dirty="0">
                <a:solidFill>
                  <a:srgbClr val="FFFFFF"/>
                </a:solidFill>
                <a:latin typeface="Lato"/>
                <a:ea typeface="Lato"/>
                <a:cs typeface="Lato"/>
                <a:sym typeface="Lato"/>
              </a:rPr>
              <a:t>Stock.Adobe.com/William W. Potte</a:t>
            </a:r>
            <a:r>
              <a:rPr lang="en-GB" sz="800" dirty="0">
                <a:solidFill>
                  <a:srgbClr val="FFFFFF"/>
                </a:solidFill>
                <a:latin typeface="Lato"/>
                <a:ea typeface="Lato"/>
                <a:cs typeface="Lato"/>
                <a:sym typeface="Lato"/>
              </a:rPr>
              <a:t>r</a:t>
            </a:r>
            <a:endParaRPr sz="800" dirty="0">
              <a:solidFill>
                <a:srgbClr val="FFFFFF"/>
              </a:solidFill>
              <a:latin typeface="Lato"/>
              <a:ea typeface="Lato"/>
              <a:cs typeface="Lato"/>
              <a:sym typeface="Lato"/>
            </a:endParaRPr>
          </a:p>
        </p:txBody>
      </p:sp>
      <p:sp>
        <p:nvSpPr>
          <p:cNvPr id="223" name="Google Shape;223;p22"/>
          <p:cNvSpPr txBox="1"/>
          <p:nvPr/>
        </p:nvSpPr>
        <p:spPr>
          <a:xfrm>
            <a:off x="7902000" y="4932525"/>
            <a:ext cx="1242000" cy="23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800" dirty="0">
                <a:latin typeface="Lato"/>
                <a:ea typeface="Lato"/>
                <a:cs typeface="Lato"/>
                <a:sym typeface="Lato"/>
              </a:rPr>
              <a:t>kissclipart.com</a:t>
            </a:r>
            <a:endParaRPr sz="800" dirty="0">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23"/>
          <p:cNvPicPr preferRelativeResize="0"/>
          <p:nvPr/>
        </p:nvPicPr>
        <p:blipFill rotWithShape="1">
          <a:blip r:embed="rId3">
            <a:alphaModFix/>
          </a:blip>
          <a:srcRect t="7369" b="15547"/>
          <a:stretch/>
        </p:blipFill>
        <p:spPr>
          <a:xfrm>
            <a:off x="0" y="0"/>
            <a:ext cx="9143999" cy="5143500"/>
          </a:xfrm>
          <a:prstGeom prst="rect">
            <a:avLst/>
          </a:prstGeom>
          <a:noFill/>
          <a:ln>
            <a:noFill/>
          </a:ln>
        </p:spPr>
      </p:pic>
      <p:sp>
        <p:nvSpPr>
          <p:cNvPr id="229" name="Google Shape;229;p23"/>
          <p:cNvSpPr txBox="1">
            <a:spLocks noGrp="1"/>
          </p:cNvSpPr>
          <p:nvPr>
            <p:ph type="title"/>
          </p:nvPr>
        </p:nvSpPr>
        <p:spPr>
          <a:xfrm>
            <a:off x="729450" y="2056375"/>
            <a:ext cx="5203200" cy="1518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dirty="0">
                <a:solidFill>
                  <a:schemeClr val="dk2"/>
                </a:solidFill>
              </a:rPr>
              <a:t>The Current Study</a:t>
            </a:r>
            <a:endParaRPr dirty="0">
              <a:solidFill>
                <a:schemeClr val="dk2"/>
              </a:solidFill>
            </a:endParaRPr>
          </a:p>
        </p:txBody>
      </p:sp>
      <p:sp>
        <p:nvSpPr>
          <p:cNvPr id="230" name="Google Shape;230;p23"/>
          <p:cNvSpPr txBox="1"/>
          <p:nvPr/>
        </p:nvSpPr>
        <p:spPr>
          <a:xfrm>
            <a:off x="8417550" y="4836900"/>
            <a:ext cx="752700" cy="30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900" dirty="0">
                <a:solidFill>
                  <a:schemeClr val="lt1"/>
                </a:solidFill>
                <a:latin typeface="Lato"/>
                <a:ea typeface="Lato"/>
                <a:cs typeface="Lato"/>
                <a:sym typeface="Lato"/>
              </a:rPr>
              <a:t>pexels.com</a:t>
            </a:r>
            <a:endParaRPr sz="900" dirty="0">
              <a:solidFill>
                <a:schemeClr val="lt1"/>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34343"/>
        </a:solidFill>
        <a:effectLst/>
      </p:bgPr>
    </p:bg>
    <p:spTree>
      <p:nvGrpSpPr>
        <p:cNvPr id="1" name="Shape 234"/>
        <p:cNvGrpSpPr/>
        <p:nvPr/>
      </p:nvGrpSpPr>
      <p:grpSpPr>
        <a:xfrm>
          <a:off x="0" y="0"/>
          <a:ext cx="0" cy="0"/>
          <a:chOff x="0" y="0"/>
          <a:chExt cx="0" cy="0"/>
        </a:xfrm>
      </p:grpSpPr>
      <p:sp>
        <p:nvSpPr>
          <p:cNvPr id="235" name="Google Shape;235;p24"/>
          <p:cNvSpPr txBox="1">
            <a:spLocks noGrp="1"/>
          </p:cNvSpPr>
          <p:nvPr>
            <p:ph type="title"/>
          </p:nvPr>
        </p:nvSpPr>
        <p:spPr>
          <a:xfrm>
            <a:off x="729450" y="1322450"/>
            <a:ext cx="7010100" cy="35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400" dirty="0"/>
              <a:t>Research objective</a:t>
            </a:r>
            <a:endParaRPr sz="2400" dirty="0"/>
          </a:p>
        </p:txBody>
      </p:sp>
      <p:sp>
        <p:nvSpPr>
          <p:cNvPr id="236" name="Google Shape;236;p24"/>
          <p:cNvSpPr txBox="1">
            <a:spLocks noGrp="1"/>
          </p:cNvSpPr>
          <p:nvPr>
            <p:ph type="body" idx="4294967295"/>
          </p:nvPr>
        </p:nvSpPr>
        <p:spPr>
          <a:xfrm>
            <a:off x="729450" y="1974950"/>
            <a:ext cx="7918200" cy="262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3000" dirty="0">
                <a:solidFill>
                  <a:srgbClr val="FFFFFF"/>
                </a:solidFill>
              </a:rPr>
              <a:t>The research seeks survey responses about family law (child protection) decisions that vary in their level of (apparent) compassion and respect for parties' dignity. </a:t>
            </a:r>
            <a:endParaRPr sz="3000" dirty="0">
              <a:solidFill>
                <a:srgbClr val="FFFFFF"/>
              </a:solidFill>
            </a:endParaRPr>
          </a:p>
          <a:p>
            <a:pPr marL="0" lvl="0" indent="0" algn="l" rtl="0">
              <a:spcBef>
                <a:spcPts val="1600"/>
              </a:spcBef>
              <a:spcAft>
                <a:spcPts val="0"/>
              </a:spcAft>
              <a:buNone/>
            </a:pPr>
            <a:endParaRPr sz="3000" dirty="0">
              <a:solidFill>
                <a:srgbClr val="FFFFFF"/>
              </a:solidFill>
            </a:endParaRPr>
          </a:p>
          <a:p>
            <a:pPr marL="0" lvl="0" indent="0" algn="l" rtl="0">
              <a:spcBef>
                <a:spcPts val="1600"/>
              </a:spcBef>
              <a:spcAft>
                <a:spcPts val="1600"/>
              </a:spcAft>
              <a:buNone/>
            </a:pPr>
            <a:endParaRPr sz="3000" dirty="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5"/>
          <p:cNvSpPr txBox="1">
            <a:spLocks noGrp="1"/>
          </p:cNvSpPr>
          <p:nvPr>
            <p:ph type="title"/>
          </p:nvPr>
        </p:nvSpPr>
        <p:spPr>
          <a:xfrm>
            <a:off x="730725" y="1318650"/>
            <a:ext cx="3893400" cy="103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3000" dirty="0"/>
              <a:t>Participants</a:t>
            </a:r>
            <a:endParaRPr sz="3000" b="0" dirty="0"/>
          </a:p>
        </p:txBody>
      </p:sp>
      <p:sp>
        <p:nvSpPr>
          <p:cNvPr id="242" name="Google Shape;242;p25"/>
          <p:cNvSpPr txBox="1">
            <a:spLocks noGrp="1"/>
          </p:cNvSpPr>
          <p:nvPr>
            <p:ph type="body" idx="1"/>
          </p:nvPr>
        </p:nvSpPr>
        <p:spPr>
          <a:xfrm>
            <a:off x="721225" y="2434125"/>
            <a:ext cx="3893400" cy="2089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800" dirty="0"/>
              <a:t>1L students who have finished one year of law school, but have not yet taken a family law course.</a:t>
            </a:r>
            <a:endParaRPr sz="1800" dirty="0"/>
          </a:p>
        </p:txBody>
      </p:sp>
      <p:pic>
        <p:nvPicPr>
          <p:cNvPr id="243" name="Google Shape;243;p25" descr="shutterstock_199014602.jpg"/>
          <p:cNvPicPr preferRelativeResize="0"/>
          <p:nvPr/>
        </p:nvPicPr>
        <p:blipFill rotWithShape="1">
          <a:blip r:embed="rId3">
            <a:alphaModFix/>
          </a:blip>
          <a:srcRect l="27866" t="2590" r="791" b="14900"/>
          <a:stretch/>
        </p:blipFill>
        <p:spPr>
          <a:xfrm>
            <a:off x="5146750" y="1480900"/>
            <a:ext cx="3997249" cy="2966298"/>
          </a:xfrm>
          <a:prstGeom prst="rect">
            <a:avLst/>
          </a:prstGeom>
          <a:noFill/>
          <a:ln>
            <a:noFill/>
          </a:ln>
        </p:spPr>
      </p:pic>
      <p:pic>
        <p:nvPicPr>
          <p:cNvPr id="244" name="Google Shape;244;p25"/>
          <p:cNvPicPr preferRelativeResize="0"/>
          <p:nvPr/>
        </p:nvPicPr>
        <p:blipFill rotWithShape="1">
          <a:blip r:embed="rId4">
            <a:alphaModFix/>
          </a:blip>
          <a:srcRect l="18004" t="1127" r="16235"/>
          <a:stretch/>
        </p:blipFill>
        <p:spPr>
          <a:xfrm>
            <a:off x="4527175" y="470075"/>
            <a:ext cx="4614575" cy="4673425"/>
          </a:xfrm>
          <a:prstGeom prst="rect">
            <a:avLst/>
          </a:prstGeom>
          <a:noFill/>
          <a:ln>
            <a:noFill/>
          </a:ln>
        </p:spPr>
      </p:pic>
      <p:sp>
        <p:nvSpPr>
          <p:cNvPr id="245" name="Google Shape;245;p25"/>
          <p:cNvSpPr txBox="1"/>
          <p:nvPr/>
        </p:nvSpPr>
        <p:spPr>
          <a:xfrm>
            <a:off x="7765675" y="4879200"/>
            <a:ext cx="1376100" cy="26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800" dirty="0">
                <a:latin typeface="Lato"/>
                <a:ea typeface="Lato"/>
                <a:cs typeface="Lato"/>
                <a:sym typeface="Lato"/>
              </a:rPr>
              <a:t>Stock.Adobe.com/Wasana</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26"/>
          <p:cNvSpPr txBox="1">
            <a:spLocks noGrp="1"/>
          </p:cNvSpPr>
          <p:nvPr>
            <p:ph type="title"/>
          </p:nvPr>
        </p:nvSpPr>
        <p:spPr>
          <a:xfrm>
            <a:off x="730725" y="1318650"/>
            <a:ext cx="3893400" cy="103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3000" dirty="0"/>
              <a:t>Cases Used</a:t>
            </a:r>
            <a:endParaRPr sz="3000" dirty="0"/>
          </a:p>
          <a:p>
            <a:pPr marL="0" lvl="0" indent="0" algn="l" rtl="0">
              <a:spcBef>
                <a:spcPts val="0"/>
              </a:spcBef>
              <a:spcAft>
                <a:spcPts val="0"/>
              </a:spcAft>
              <a:buNone/>
            </a:pPr>
            <a:endParaRPr b="0" dirty="0"/>
          </a:p>
        </p:txBody>
      </p:sp>
      <p:sp>
        <p:nvSpPr>
          <p:cNvPr id="251" name="Google Shape;251;p26"/>
          <p:cNvSpPr txBox="1">
            <a:spLocks noGrp="1"/>
          </p:cNvSpPr>
          <p:nvPr>
            <p:ph type="body" idx="1"/>
          </p:nvPr>
        </p:nvSpPr>
        <p:spPr>
          <a:xfrm>
            <a:off x="721225" y="2434125"/>
            <a:ext cx="4196700" cy="2089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800" dirty="0"/>
              <a:t>Both decisions deal with cases where the court has determined that children will become “Crown Wards” – that is, parental rights have been removed.</a:t>
            </a:r>
            <a:endParaRPr sz="1800" dirty="0"/>
          </a:p>
        </p:txBody>
      </p:sp>
      <p:pic>
        <p:nvPicPr>
          <p:cNvPr id="252" name="Google Shape;252;p26"/>
          <p:cNvPicPr preferRelativeResize="0"/>
          <p:nvPr/>
        </p:nvPicPr>
        <p:blipFill>
          <a:blip r:embed="rId3">
            <a:alphaModFix/>
          </a:blip>
          <a:stretch>
            <a:fillRect/>
          </a:stretch>
        </p:blipFill>
        <p:spPr>
          <a:xfrm>
            <a:off x="5222725" y="1641300"/>
            <a:ext cx="3921274" cy="2591332"/>
          </a:xfrm>
          <a:prstGeom prst="rect">
            <a:avLst/>
          </a:prstGeom>
          <a:noFill/>
          <a:ln>
            <a:noFill/>
          </a:ln>
        </p:spPr>
      </p:pic>
      <p:sp>
        <p:nvSpPr>
          <p:cNvPr id="253" name="Google Shape;253;p26"/>
          <p:cNvSpPr txBox="1"/>
          <p:nvPr/>
        </p:nvSpPr>
        <p:spPr>
          <a:xfrm>
            <a:off x="5222725" y="3970525"/>
            <a:ext cx="2150700" cy="47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700" dirty="0">
                <a:solidFill>
                  <a:schemeClr val="lt1"/>
                </a:solidFill>
                <a:latin typeface="Lato"/>
                <a:ea typeface="Lato"/>
                <a:cs typeface="Lato"/>
                <a:sym typeface="Lato"/>
              </a:rPr>
              <a:t>Stock.Adobe.com/Андрей Яланский</a:t>
            </a:r>
            <a:endParaRPr sz="700" dirty="0">
              <a:solidFill>
                <a:schemeClr val="lt1"/>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257"/>
        <p:cNvGrpSpPr/>
        <p:nvPr/>
      </p:nvGrpSpPr>
      <p:grpSpPr>
        <a:xfrm>
          <a:off x="0" y="0"/>
          <a:ext cx="0" cy="0"/>
          <a:chOff x="0" y="0"/>
          <a:chExt cx="0" cy="0"/>
        </a:xfrm>
      </p:grpSpPr>
      <p:sp>
        <p:nvSpPr>
          <p:cNvPr id="258" name="Google Shape;258;p27"/>
          <p:cNvSpPr txBox="1">
            <a:spLocks noGrp="1"/>
          </p:cNvSpPr>
          <p:nvPr>
            <p:ph type="title"/>
          </p:nvPr>
        </p:nvSpPr>
        <p:spPr>
          <a:xfrm>
            <a:off x="729450" y="1322450"/>
            <a:ext cx="7010100" cy="35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600" dirty="0"/>
              <a:t>Quotes from Decision #</a:t>
            </a:r>
            <a:r>
              <a:rPr lang="en-GB" sz="1200" dirty="0"/>
              <a:t>1</a:t>
            </a:r>
            <a:endParaRPr sz="1200" dirty="0"/>
          </a:p>
        </p:txBody>
      </p:sp>
      <p:sp>
        <p:nvSpPr>
          <p:cNvPr id="259" name="Google Shape;259;p27"/>
          <p:cNvSpPr txBox="1">
            <a:spLocks noGrp="1"/>
          </p:cNvSpPr>
          <p:nvPr>
            <p:ph type="body" idx="4294967295"/>
          </p:nvPr>
        </p:nvSpPr>
        <p:spPr>
          <a:xfrm>
            <a:off x="729450" y="1749350"/>
            <a:ext cx="7756500" cy="2628300"/>
          </a:xfrm>
          <a:prstGeom prst="rect">
            <a:avLst/>
          </a:prstGeom>
        </p:spPr>
        <p:txBody>
          <a:bodyPr spcFirstLastPara="1" wrap="square" lIns="91425" tIns="91425" rIns="91425" bIns="91425" anchor="t" anchorCtr="0">
            <a:noAutofit/>
          </a:bodyPr>
          <a:lstStyle/>
          <a:p>
            <a:pPr marL="342900" indent="-342900"/>
            <a:r>
              <a:rPr lang="en-GB" sz="2000" dirty="0">
                <a:solidFill>
                  <a:srgbClr val="FFFFFF"/>
                </a:solidFill>
              </a:rPr>
              <a:t>The evidence of Ms. Miller was not encouraging. Ms. Miller testified that in the eleven months that the mother was involved with the program, she could not move beyond the intake phase.</a:t>
            </a:r>
            <a:endParaRPr sz="2000" dirty="0">
              <a:solidFill>
                <a:srgbClr val="FFFFFF"/>
              </a:solidFill>
            </a:endParaRPr>
          </a:p>
          <a:p>
            <a:pPr marL="342900" indent="-342900">
              <a:spcBef>
                <a:spcPts val="1600"/>
              </a:spcBef>
              <a:spcAft>
                <a:spcPts val="1600"/>
              </a:spcAft>
            </a:pPr>
            <a:r>
              <a:rPr lang="en-GB" sz="2000" dirty="0">
                <a:solidFill>
                  <a:srgbClr val="FFFFFF"/>
                </a:solidFill>
              </a:rPr>
              <a:t>I make the following positive observations about the mother and her plan:</a:t>
            </a:r>
            <a:endParaRPr sz="2000" dirty="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263"/>
        <p:cNvGrpSpPr/>
        <p:nvPr/>
      </p:nvGrpSpPr>
      <p:grpSpPr>
        <a:xfrm>
          <a:off x="0" y="0"/>
          <a:ext cx="0" cy="0"/>
          <a:chOff x="0" y="0"/>
          <a:chExt cx="0" cy="0"/>
        </a:xfrm>
      </p:grpSpPr>
      <p:sp>
        <p:nvSpPr>
          <p:cNvPr id="264" name="Google Shape;264;p28"/>
          <p:cNvSpPr txBox="1">
            <a:spLocks noGrp="1"/>
          </p:cNvSpPr>
          <p:nvPr>
            <p:ph type="title"/>
          </p:nvPr>
        </p:nvSpPr>
        <p:spPr>
          <a:xfrm>
            <a:off x="729450" y="1249000"/>
            <a:ext cx="7010100" cy="35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dirty="0"/>
              <a:t>Quotes from Decision #1</a:t>
            </a:r>
            <a:endParaRPr sz="1200" dirty="0"/>
          </a:p>
        </p:txBody>
      </p:sp>
      <p:sp>
        <p:nvSpPr>
          <p:cNvPr id="265" name="Google Shape;265;p28"/>
          <p:cNvSpPr txBox="1">
            <a:spLocks noGrp="1"/>
          </p:cNvSpPr>
          <p:nvPr>
            <p:ph type="body" idx="4294967295"/>
          </p:nvPr>
        </p:nvSpPr>
        <p:spPr>
          <a:xfrm>
            <a:off x="811500" y="1599700"/>
            <a:ext cx="7521000" cy="3225688"/>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GB" sz="1800" dirty="0">
                <a:solidFill>
                  <a:srgbClr val="FFFFFF"/>
                </a:solidFill>
              </a:rPr>
              <a:t>… (o) The mother made a brave and selfless decision in agreeing to a Crown wardship order for [A]. It showed that she has the capacity to place a child's interests above her own. </a:t>
            </a:r>
            <a:endParaRPr sz="1800" dirty="0">
              <a:solidFill>
                <a:srgbClr val="FFFFFF"/>
              </a:solidFill>
            </a:endParaRPr>
          </a:p>
          <a:p>
            <a:pPr marL="457200" lvl="0" indent="0" algn="l" rtl="0">
              <a:lnSpc>
                <a:spcPct val="113000"/>
              </a:lnSpc>
              <a:spcBef>
                <a:spcPts val="0"/>
              </a:spcBef>
              <a:spcAft>
                <a:spcPts val="0"/>
              </a:spcAft>
              <a:buNone/>
            </a:pPr>
            <a:r>
              <a:rPr lang="en-GB" sz="1800" dirty="0">
                <a:solidFill>
                  <a:srgbClr val="FFFFFF"/>
                </a:solidFill>
              </a:rPr>
              <a:t>… (q) The mother conducted herself in a respectful manner during the trial despite having to listen to very difficult evidence about her.</a:t>
            </a:r>
            <a:endParaRPr sz="1800" dirty="0">
              <a:solidFill>
                <a:srgbClr val="FFFFFF"/>
              </a:solidFill>
            </a:endParaRPr>
          </a:p>
          <a:p>
            <a:pPr marL="285750" indent="-285750">
              <a:spcBef>
                <a:spcPts val="1000"/>
              </a:spcBef>
            </a:pPr>
            <a:r>
              <a:rPr lang="en-US" sz="1800" dirty="0">
                <a:solidFill>
                  <a:srgbClr val="FFFFFF"/>
                </a:solidFill>
              </a:rPr>
              <a:t>The mother’s life continued to be chaotic, consistent with Dr. W’s prediction. </a:t>
            </a:r>
          </a:p>
          <a:p>
            <a:pPr marL="285750" indent="-285750">
              <a:spcBef>
                <a:spcPts val="1000"/>
              </a:spcBef>
            </a:pPr>
            <a:r>
              <a:rPr lang="en-GB" sz="1800" dirty="0">
                <a:solidFill>
                  <a:srgbClr val="FFFFFF"/>
                </a:solidFill>
              </a:rPr>
              <a:t>I recognize that this will be a very difficult outcome for the mother. She demonstrated her love for the children and did the very best she could. </a:t>
            </a:r>
            <a:endParaRPr sz="1800" dirty="0">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269"/>
        <p:cNvGrpSpPr/>
        <p:nvPr/>
      </p:nvGrpSpPr>
      <p:grpSpPr>
        <a:xfrm>
          <a:off x="0" y="0"/>
          <a:ext cx="0" cy="0"/>
          <a:chOff x="0" y="0"/>
          <a:chExt cx="0" cy="0"/>
        </a:xfrm>
      </p:grpSpPr>
      <p:sp>
        <p:nvSpPr>
          <p:cNvPr id="270" name="Google Shape;270;p29"/>
          <p:cNvSpPr txBox="1">
            <a:spLocks noGrp="1"/>
          </p:cNvSpPr>
          <p:nvPr>
            <p:ph type="title"/>
          </p:nvPr>
        </p:nvSpPr>
        <p:spPr>
          <a:xfrm>
            <a:off x="729450" y="1322450"/>
            <a:ext cx="7010100" cy="35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dirty="0">
                <a:solidFill>
                  <a:schemeClr val="dk2"/>
                </a:solidFill>
              </a:rPr>
              <a:t>Quotes from Decision #2</a:t>
            </a:r>
            <a:endParaRPr sz="1200" dirty="0">
              <a:solidFill>
                <a:schemeClr val="dk2"/>
              </a:solidFill>
            </a:endParaRPr>
          </a:p>
        </p:txBody>
      </p:sp>
      <p:sp>
        <p:nvSpPr>
          <p:cNvPr id="271" name="Google Shape;271;p29"/>
          <p:cNvSpPr txBox="1">
            <a:spLocks noGrp="1"/>
          </p:cNvSpPr>
          <p:nvPr>
            <p:ph type="body" idx="4294967295"/>
          </p:nvPr>
        </p:nvSpPr>
        <p:spPr>
          <a:xfrm>
            <a:off x="693750" y="1555575"/>
            <a:ext cx="7756500" cy="3070500"/>
          </a:xfrm>
          <a:prstGeom prst="rect">
            <a:avLst/>
          </a:prstGeom>
        </p:spPr>
        <p:txBody>
          <a:bodyPr spcFirstLastPara="1" wrap="square" lIns="91425" tIns="91425" rIns="91425" bIns="91425" anchor="t" anchorCtr="0">
            <a:noAutofit/>
          </a:bodyPr>
          <a:lstStyle/>
          <a:p>
            <a:pPr marL="285750" indent="-285750"/>
            <a:r>
              <a:rPr lang="en-GB" sz="1800" dirty="0">
                <a:solidFill>
                  <a:srgbClr val="000000"/>
                </a:solidFill>
              </a:rPr>
              <a:t>The respondent … has damaged her children emotionally and psychologically and this court faces the easy task, among others, of determining whether she should be permitted to damage them further.</a:t>
            </a:r>
          </a:p>
          <a:p>
            <a:pPr marL="285750" indent="-285750"/>
            <a:endParaRPr sz="1800" dirty="0">
              <a:solidFill>
                <a:srgbClr val="000000"/>
              </a:solidFill>
            </a:endParaRPr>
          </a:p>
          <a:p>
            <a:pPr marL="285750" indent="-285750"/>
            <a:r>
              <a:rPr lang="en-GB" sz="1800" dirty="0">
                <a:solidFill>
                  <a:srgbClr val="000000"/>
                </a:solidFill>
              </a:rPr>
              <a:t>The sad truth is that, after giving birth to her sixth child, the mother was no more suited for parenthood than she was following the birth of her first child … and the fathers are no more capable than the mother.</a:t>
            </a:r>
            <a:endParaRPr sz="1800" dirty="0">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275"/>
        <p:cNvGrpSpPr/>
        <p:nvPr/>
      </p:nvGrpSpPr>
      <p:grpSpPr>
        <a:xfrm>
          <a:off x="0" y="0"/>
          <a:ext cx="0" cy="0"/>
          <a:chOff x="0" y="0"/>
          <a:chExt cx="0" cy="0"/>
        </a:xfrm>
      </p:grpSpPr>
      <p:sp>
        <p:nvSpPr>
          <p:cNvPr id="276" name="Google Shape;276;p30"/>
          <p:cNvSpPr txBox="1">
            <a:spLocks noGrp="1"/>
          </p:cNvSpPr>
          <p:nvPr>
            <p:ph type="title"/>
          </p:nvPr>
        </p:nvSpPr>
        <p:spPr>
          <a:xfrm>
            <a:off x="729450" y="1322450"/>
            <a:ext cx="7010100" cy="35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dirty="0">
                <a:solidFill>
                  <a:schemeClr val="dk2"/>
                </a:solidFill>
              </a:rPr>
              <a:t>Quotes from Decision #2</a:t>
            </a:r>
            <a:endParaRPr sz="1200" dirty="0">
              <a:solidFill>
                <a:schemeClr val="dk2"/>
              </a:solidFill>
            </a:endParaRPr>
          </a:p>
        </p:txBody>
      </p:sp>
      <p:sp>
        <p:nvSpPr>
          <p:cNvPr id="277" name="Google Shape;277;p30"/>
          <p:cNvSpPr txBox="1">
            <a:spLocks noGrp="1"/>
          </p:cNvSpPr>
          <p:nvPr>
            <p:ph type="body" idx="4294967295"/>
          </p:nvPr>
        </p:nvSpPr>
        <p:spPr>
          <a:xfrm>
            <a:off x="729450" y="1749350"/>
            <a:ext cx="7756500" cy="3070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800" dirty="0">
                <a:solidFill>
                  <a:srgbClr val="000000"/>
                </a:solidFill>
              </a:rPr>
              <a:t>In the end, the mother suffers from a chaotic lifestyle, a poor choice of male partners and dismal parenting skills. She has not brought forward evidence that she has addressed her deficiencies in any worthwhile manner, let alone eliminated them. Appropriate parenting is beyond her demonstrated abilities.</a:t>
            </a:r>
            <a:endParaRPr sz="1800" dirty="0">
              <a:solidFill>
                <a:srgbClr val="000000"/>
              </a:solidFill>
            </a:endParaRPr>
          </a:p>
          <a:p>
            <a:pPr marL="0" lvl="0" indent="0" algn="l" rtl="0">
              <a:spcBef>
                <a:spcPts val="0"/>
              </a:spcBef>
              <a:spcAft>
                <a:spcPts val="0"/>
              </a:spcAft>
              <a:buNone/>
            </a:pPr>
            <a:endParaRPr sz="1800" dirty="0">
              <a:solidFill>
                <a:srgbClr val="000000"/>
              </a:solidFill>
            </a:endParaRPr>
          </a:p>
          <a:p>
            <a:pPr marL="0" lvl="0" indent="0" algn="l" rtl="0">
              <a:spcBef>
                <a:spcPts val="0"/>
              </a:spcBef>
              <a:spcAft>
                <a:spcPts val="0"/>
              </a:spcAft>
              <a:buNone/>
            </a:pPr>
            <a:endParaRPr sz="1800" dirty="0">
              <a:solidFill>
                <a:srgbClr val="0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1"/>
          <p:cNvSpPr txBox="1">
            <a:spLocks noGrp="1"/>
          </p:cNvSpPr>
          <p:nvPr>
            <p:ph type="title"/>
          </p:nvPr>
        </p:nvSpPr>
        <p:spPr>
          <a:xfrm>
            <a:off x="734525" y="1205875"/>
            <a:ext cx="3636600" cy="57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200" dirty="0"/>
              <a:t>Survey Questions</a:t>
            </a:r>
            <a:endParaRPr sz="2200" dirty="0"/>
          </a:p>
        </p:txBody>
      </p:sp>
      <p:sp>
        <p:nvSpPr>
          <p:cNvPr id="283" name="Google Shape;283;p31"/>
          <p:cNvSpPr txBox="1">
            <a:spLocks noGrp="1"/>
          </p:cNvSpPr>
          <p:nvPr>
            <p:ph type="body" idx="1"/>
          </p:nvPr>
        </p:nvSpPr>
        <p:spPr>
          <a:xfrm>
            <a:off x="721225" y="1664588"/>
            <a:ext cx="3636600" cy="651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200" dirty="0"/>
              <a:t>For each Case, participants are asked to rate the following:</a:t>
            </a:r>
            <a:endParaRPr sz="1200" dirty="0">
              <a:solidFill>
                <a:schemeClr val="dk1"/>
              </a:solidFill>
            </a:endParaRPr>
          </a:p>
        </p:txBody>
      </p:sp>
      <p:sp>
        <p:nvSpPr>
          <p:cNvPr id="284" name="Google Shape;284;p31"/>
          <p:cNvSpPr txBox="1"/>
          <p:nvPr/>
        </p:nvSpPr>
        <p:spPr>
          <a:xfrm>
            <a:off x="734525" y="2405617"/>
            <a:ext cx="3636600" cy="495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200" b="1" dirty="0">
                <a:solidFill>
                  <a:schemeClr val="dk1"/>
                </a:solidFill>
                <a:latin typeface="Lato"/>
                <a:ea typeface="Lato"/>
                <a:cs typeface="Lato"/>
                <a:sym typeface="Lato"/>
              </a:rPr>
              <a:t>01    | </a:t>
            </a:r>
            <a:r>
              <a:rPr lang="en-GB" sz="1200" dirty="0">
                <a:solidFill>
                  <a:srgbClr val="000000"/>
                </a:solidFill>
                <a:latin typeface="Lato"/>
                <a:ea typeface="Lato"/>
                <a:cs typeface="Lato"/>
                <a:sym typeface="Lato"/>
              </a:rPr>
              <a:t>   </a:t>
            </a:r>
            <a:r>
              <a:rPr lang="en-GB" sz="1200" dirty="0">
                <a:latin typeface="Lato"/>
                <a:ea typeface="Lato"/>
                <a:cs typeface="Lato"/>
                <a:sym typeface="Lato"/>
              </a:rPr>
              <a:t>In your view, how compassionate was the decision writer toward the losing party in this case? </a:t>
            </a:r>
            <a:endParaRPr sz="1200" dirty="0"/>
          </a:p>
        </p:txBody>
      </p:sp>
      <p:sp>
        <p:nvSpPr>
          <p:cNvPr id="285" name="Google Shape;285;p31"/>
          <p:cNvSpPr txBox="1"/>
          <p:nvPr/>
        </p:nvSpPr>
        <p:spPr>
          <a:xfrm>
            <a:off x="734525" y="2900918"/>
            <a:ext cx="3636600" cy="495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200" b="1" dirty="0">
                <a:solidFill>
                  <a:schemeClr val="dk1"/>
                </a:solidFill>
                <a:latin typeface="Lato"/>
                <a:ea typeface="Lato"/>
                <a:cs typeface="Lato"/>
                <a:sym typeface="Lato"/>
              </a:rPr>
              <a:t>02    |</a:t>
            </a:r>
            <a:r>
              <a:rPr lang="en-GB" sz="1200" b="1" dirty="0">
                <a:solidFill>
                  <a:srgbClr val="CCCCCC"/>
                </a:solidFill>
                <a:latin typeface="Lato"/>
                <a:ea typeface="Lato"/>
                <a:cs typeface="Lato"/>
                <a:sym typeface="Lato"/>
              </a:rPr>
              <a:t> </a:t>
            </a:r>
            <a:r>
              <a:rPr lang="en-GB" sz="1200" dirty="0">
                <a:solidFill>
                  <a:srgbClr val="53C6A1"/>
                </a:solidFill>
                <a:latin typeface="Lato"/>
                <a:ea typeface="Lato"/>
                <a:cs typeface="Lato"/>
                <a:sym typeface="Lato"/>
              </a:rPr>
              <a:t> </a:t>
            </a:r>
            <a:r>
              <a:rPr lang="en-GB" sz="1200" dirty="0">
                <a:solidFill>
                  <a:srgbClr val="000000"/>
                </a:solidFill>
                <a:latin typeface="Lato"/>
                <a:ea typeface="Lato"/>
                <a:cs typeface="Lato"/>
                <a:sym typeface="Lato"/>
              </a:rPr>
              <a:t>  </a:t>
            </a:r>
            <a:r>
              <a:rPr lang="en-GB" sz="1200" dirty="0">
                <a:latin typeface="Lato"/>
                <a:ea typeface="Lato"/>
                <a:cs typeface="Lato"/>
                <a:sym typeface="Lato"/>
              </a:rPr>
              <a:t>In your view, to what extent did the decision-writer convey respect for the dignity of the losing party in this case?</a:t>
            </a:r>
          </a:p>
          <a:p>
            <a:pPr marL="0" lvl="0" indent="0" algn="l" rtl="0">
              <a:lnSpc>
                <a:spcPct val="115000"/>
              </a:lnSpc>
              <a:spcBef>
                <a:spcPts val="0"/>
              </a:spcBef>
              <a:spcAft>
                <a:spcPts val="1600"/>
              </a:spcAft>
              <a:buNone/>
            </a:pPr>
            <a:r>
              <a:rPr lang="en-GB" sz="1200" dirty="0">
                <a:latin typeface="Lato"/>
                <a:ea typeface="Lato"/>
                <a:cs typeface="Lato"/>
                <a:sym typeface="Lato"/>
              </a:rPr>
              <a:t> </a:t>
            </a:r>
            <a:endParaRPr sz="1200" dirty="0"/>
          </a:p>
        </p:txBody>
      </p:sp>
      <p:sp>
        <p:nvSpPr>
          <p:cNvPr id="286" name="Google Shape;286;p31"/>
          <p:cNvSpPr txBox="1"/>
          <p:nvPr/>
        </p:nvSpPr>
        <p:spPr>
          <a:xfrm>
            <a:off x="734525" y="3594800"/>
            <a:ext cx="3636600" cy="570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200" b="1" dirty="0">
                <a:solidFill>
                  <a:schemeClr val="dk1"/>
                </a:solidFill>
                <a:latin typeface="Lato"/>
                <a:ea typeface="Lato"/>
                <a:cs typeface="Lato"/>
                <a:sym typeface="Lato"/>
              </a:rPr>
              <a:t>03    |</a:t>
            </a:r>
            <a:r>
              <a:rPr lang="en-GB" sz="1200" b="1" dirty="0">
                <a:solidFill>
                  <a:srgbClr val="CCCCCC"/>
                </a:solidFill>
                <a:latin typeface="Lato"/>
                <a:ea typeface="Lato"/>
                <a:cs typeface="Lato"/>
                <a:sym typeface="Lato"/>
              </a:rPr>
              <a:t> </a:t>
            </a:r>
            <a:r>
              <a:rPr lang="en-GB" sz="1200" dirty="0">
                <a:solidFill>
                  <a:srgbClr val="000000"/>
                </a:solidFill>
                <a:latin typeface="Lato"/>
                <a:ea typeface="Lato"/>
                <a:cs typeface="Lato"/>
                <a:sym typeface="Lato"/>
              </a:rPr>
              <a:t>   </a:t>
            </a:r>
            <a:r>
              <a:rPr lang="en-GB" sz="1200" dirty="0">
                <a:latin typeface="Lato"/>
                <a:ea typeface="Lato"/>
                <a:cs typeface="Lato"/>
                <a:sym typeface="Lato"/>
              </a:rPr>
              <a:t>In your opinion, to what extent is this decision likely to foster public respect for the decision-maker and the judicial system overall? </a:t>
            </a:r>
            <a:endParaRPr sz="1200" dirty="0"/>
          </a:p>
        </p:txBody>
      </p:sp>
      <p:sp>
        <p:nvSpPr>
          <p:cNvPr id="287" name="Google Shape;287;p31"/>
          <p:cNvSpPr txBox="1"/>
          <p:nvPr/>
        </p:nvSpPr>
        <p:spPr>
          <a:xfrm>
            <a:off x="721225" y="4288467"/>
            <a:ext cx="3636600" cy="495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200" b="1" dirty="0">
                <a:solidFill>
                  <a:schemeClr val="dk1"/>
                </a:solidFill>
                <a:latin typeface="Lato"/>
                <a:ea typeface="Lato"/>
                <a:cs typeface="Lato"/>
                <a:sym typeface="Lato"/>
              </a:rPr>
              <a:t>04    |</a:t>
            </a:r>
            <a:r>
              <a:rPr lang="en-GB" sz="1200" b="1" dirty="0">
                <a:solidFill>
                  <a:srgbClr val="000000"/>
                </a:solidFill>
                <a:latin typeface="Lato"/>
                <a:ea typeface="Lato"/>
                <a:cs typeface="Lato"/>
                <a:sym typeface="Lato"/>
              </a:rPr>
              <a:t> </a:t>
            </a:r>
            <a:r>
              <a:rPr lang="en-GB" sz="1200" dirty="0">
                <a:solidFill>
                  <a:srgbClr val="000000"/>
                </a:solidFill>
                <a:latin typeface="Lato"/>
                <a:ea typeface="Lato"/>
                <a:cs typeface="Lato"/>
                <a:sym typeface="Lato"/>
              </a:rPr>
              <a:t>   </a:t>
            </a:r>
            <a:r>
              <a:rPr lang="en-GB" sz="1200" dirty="0">
                <a:latin typeface="Lato"/>
                <a:ea typeface="Lato"/>
                <a:cs typeface="Lato"/>
                <a:sym typeface="Lato"/>
              </a:rPr>
              <a:t>Please briefly explain the reasoning for your response to the question above.</a:t>
            </a:r>
            <a:endParaRPr sz="1200" dirty="0">
              <a:latin typeface="Lato"/>
              <a:ea typeface="Lato"/>
              <a:cs typeface="Lato"/>
              <a:sym typeface="Lato"/>
            </a:endParaRPr>
          </a:p>
        </p:txBody>
      </p:sp>
      <p:sp>
        <p:nvSpPr>
          <p:cNvPr id="288" name="Google Shape;288;p31"/>
          <p:cNvSpPr txBox="1"/>
          <p:nvPr/>
        </p:nvSpPr>
        <p:spPr>
          <a:xfrm>
            <a:off x="7890900" y="4577550"/>
            <a:ext cx="1253100" cy="2745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700" dirty="0">
                <a:latin typeface="Lato"/>
                <a:ea typeface="Lato"/>
                <a:cs typeface="Lato"/>
                <a:sym typeface="Lato"/>
              </a:rPr>
              <a:t>kissclipart.com</a:t>
            </a:r>
            <a:endParaRPr sz="700" dirty="0">
              <a:latin typeface="Lato"/>
              <a:ea typeface="Lato"/>
              <a:cs typeface="Lato"/>
              <a:sym typeface="Lato"/>
            </a:endParaRPr>
          </a:p>
        </p:txBody>
      </p:sp>
      <p:pic>
        <p:nvPicPr>
          <p:cNvPr id="289" name="Google Shape;289;p31"/>
          <p:cNvPicPr preferRelativeResize="0"/>
          <p:nvPr/>
        </p:nvPicPr>
        <p:blipFill>
          <a:blip r:embed="rId3">
            <a:alphaModFix/>
          </a:blip>
          <a:stretch>
            <a:fillRect/>
          </a:stretch>
        </p:blipFill>
        <p:spPr>
          <a:xfrm>
            <a:off x="5004100" y="493050"/>
            <a:ext cx="4139900" cy="46434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32"/>
          <p:cNvSpPr txBox="1">
            <a:spLocks noGrp="1"/>
          </p:cNvSpPr>
          <p:nvPr>
            <p:ph type="title"/>
          </p:nvPr>
        </p:nvSpPr>
        <p:spPr>
          <a:xfrm>
            <a:off x="730000" y="1318650"/>
            <a:ext cx="2799900" cy="103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solidFill>
                  <a:srgbClr val="000000"/>
                </a:solidFill>
              </a:rPr>
              <a:t>Survey Responses</a:t>
            </a:r>
            <a:endParaRPr dirty="0"/>
          </a:p>
        </p:txBody>
      </p:sp>
      <p:sp>
        <p:nvSpPr>
          <p:cNvPr id="295" name="Google Shape;295;p32"/>
          <p:cNvSpPr txBox="1">
            <a:spLocks noGrp="1"/>
          </p:cNvSpPr>
          <p:nvPr>
            <p:ph type="body" idx="1"/>
          </p:nvPr>
        </p:nvSpPr>
        <p:spPr>
          <a:xfrm>
            <a:off x="3605300" y="1068650"/>
            <a:ext cx="4798200" cy="103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dirty="0"/>
              <a:t>Out of 290 students who were invited to participate, nineteen (19) expressed interest and nine (9) have completed the survey so far.</a:t>
            </a:r>
            <a:endParaRPr sz="1100" dirty="0"/>
          </a:p>
          <a:p>
            <a:pPr marL="0" lvl="0" indent="0" algn="l" rtl="0">
              <a:spcBef>
                <a:spcPts val="1600"/>
              </a:spcBef>
              <a:spcAft>
                <a:spcPts val="1600"/>
              </a:spcAft>
              <a:buNone/>
            </a:pPr>
            <a:r>
              <a:rPr lang="en-GB" sz="1100" dirty="0"/>
              <a:t>The survey will remain open for two (2) months to allow for more responses.</a:t>
            </a:r>
            <a:endParaRPr sz="1100" dirty="0"/>
          </a:p>
        </p:txBody>
      </p:sp>
      <p:pic>
        <p:nvPicPr>
          <p:cNvPr id="296" name="Google Shape;296;p32"/>
          <p:cNvPicPr preferRelativeResize="0"/>
          <p:nvPr/>
        </p:nvPicPr>
        <p:blipFill>
          <a:blip r:embed="rId3">
            <a:alphaModFix/>
          </a:blip>
          <a:stretch>
            <a:fillRect/>
          </a:stretch>
        </p:blipFill>
        <p:spPr>
          <a:xfrm>
            <a:off x="2407113" y="2353050"/>
            <a:ext cx="5996379" cy="24856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3"/>
          <p:cNvSpPr txBox="1">
            <a:spLocks noGrp="1"/>
          </p:cNvSpPr>
          <p:nvPr>
            <p:ph type="title"/>
          </p:nvPr>
        </p:nvSpPr>
        <p:spPr>
          <a:xfrm>
            <a:off x="2817250" y="1040350"/>
            <a:ext cx="3754800" cy="35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800" dirty="0"/>
              <a:t>Survey Responses: </a:t>
            </a:r>
            <a:r>
              <a:rPr lang="en-GB" sz="1800" dirty="0">
                <a:solidFill>
                  <a:schemeClr val="accent2"/>
                </a:solidFill>
              </a:rPr>
              <a:t>Decision #1</a:t>
            </a:r>
            <a:endParaRPr sz="1800" dirty="0"/>
          </a:p>
          <a:p>
            <a:pPr marL="0" lvl="0" indent="0" algn="l" rtl="0">
              <a:spcBef>
                <a:spcPts val="0"/>
              </a:spcBef>
              <a:spcAft>
                <a:spcPts val="0"/>
              </a:spcAft>
              <a:buNone/>
            </a:pPr>
            <a:endParaRPr dirty="0"/>
          </a:p>
        </p:txBody>
      </p:sp>
      <p:graphicFrame>
        <p:nvGraphicFramePr>
          <p:cNvPr id="302" name="Google Shape;302;p33"/>
          <p:cNvGraphicFramePr/>
          <p:nvPr/>
        </p:nvGraphicFramePr>
        <p:xfrm>
          <a:off x="818938" y="1565300"/>
          <a:ext cx="7923550" cy="2133480"/>
        </p:xfrm>
        <a:graphic>
          <a:graphicData uri="http://schemas.openxmlformats.org/drawingml/2006/table">
            <a:tbl>
              <a:tblPr>
                <a:noFill/>
                <a:tableStyleId>{C64B4156-FA52-4952-8E1C-901DFF73E81E}</a:tableStyleId>
              </a:tblPr>
              <a:tblGrid>
                <a:gridCol w="4277250">
                  <a:extLst>
                    <a:ext uri="{9D8B030D-6E8A-4147-A177-3AD203B41FA5}">
                      <a16:colId xmlns:a16="http://schemas.microsoft.com/office/drawing/2014/main" val="20000"/>
                    </a:ext>
                  </a:extLst>
                </a:gridCol>
                <a:gridCol w="860325">
                  <a:extLst>
                    <a:ext uri="{9D8B030D-6E8A-4147-A177-3AD203B41FA5}">
                      <a16:colId xmlns:a16="http://schemas.microsoft.com/office/drawing/2014/main" val="20001"/>
                    </a:ext>
                  </a:extLst>
                </a:gridCol>
                <a:gridCol w="615600">
                  <a:extLst>
                    <a:ext uri="{9D8B030D-6E8A-4147-A177-3AD203B41FA5}">
                      <a16:colId xmlns:a16="http://schemas.microsoft.com/office/drawing/2014/main" val="20002"/>
                    </a:ext>
                  </a:extLst>
                </a:gridCol>
                <a:gridCol w="815200">
                  <a:extLst>
                    <a:ext uri="{9D8B030D-6E8A-4147-A177-3AD203B41FA5}">
                      <a16:colId xmlns:a16="http://schemas.microsoft.com/office/drawing/2014/main" val="20003"/>
                    </a:ext>
                  </a:extLst>
                </a:gridCol>
                <a:gridCol w="565175">
                  <a:extLst>
                    <a:ext uri="{9D8B030D-6E8A-4147-A177-3AD203B41FA5}">
                      <a16:colId xmlns:a16="http://schemas.microsoft.com/office/drawing/2014/main" val="20004"/>
                    </a:ext>
                  </a:extLst>
                </a:gridCol>
                <a:gridCol w="790000">
                  <a:extLst>
                    <a:ext uri="{9D8B030D-6E8A-4147-A177-3AD203B41FA5}">
                      <a16:colId xmlns:a16="http://schemas.microsoft.com/office/drawing/2014/main" val="20005"/>
                    </a:ext>
                  </a:extLst>
                </a:gridCol>
              </a:tblGrid>
              <a:tr h="451200">
                <a:tc>
                  <a:txBody>
                    <a:bodyPr/>
                    <a:lstStyle/>
                    <a:p>
                      <a:pPr marL="0" lvl="0" indent="0" algn="l" rtl="0">
                        <a:spcBef>
                          <a:spcPts val="0"/>
                        </a:spcBef>
                        <a:spcAft>
                          <a:spcPts val="0"/>
                        </a:spcAft>
                        <a:buNone/>
                      </a:pPr>
                      <a:r>
                        <a:rPr lang="en-GB" sz="1100" dirty="0">
                          <a:latin typeface="Lato Light"/>
                          <a:ea typeface="Lato Light"/>
                          <a:cs typeface="Lato Light"/>
                          <a:sym typeface="Lato Light"/>
                        </a:rPr>
                        <a:t>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 Range from 1 to 5; 1 = Not at all; 5 = Very</a:t>
                      </a:r>
                      <a:endParaRPr sz="1100" dirty="0">
                        <a:latin typeface="Lato Light"/>
                        <a:ea typeface="Lato Light"/>
                        <a:cs typeface="Lato Light"/>
                        <a:sym typeface="Lato Light"/>
                      </a:endParaRPr>
                    </a:p>
                  </a:txBody>
                  <a:tcPr marL="68575" marR="68575" marT="91425" marB="91425">
                    <a:lnL w="12650" cap="flat" cmpd="sng">
                      <a:solidFill>
                        <a:srgbClr val="000000"/>
                      </a:solidFill>
                      <a:prstDash val="solid"/>
                      <a:round/>
                      <a:headEnd type="none" w="sm" len="sm"/>
                      <a:tailEnd type="none" w="sm" len="sm"/>
                    </a:lnL>
                    <a:lnR w="12650" cap="flat" cmpd="sng">
                      <a:solidFill>
                        <a:srgbClr val="BDD6EE"/>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BDD6EE"/>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Not at all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(1)</a:t>
                      </a:r>
                      <a:endParaRPr sz="1100" dirty="0">
                        <a:latin typeface="Lato Light"/>
                        <a:ea typeface="Lato Light"/>
                        <a:cs typeface="Lato Light"/>
                        <a:sym typeface="Lato Light"/>
                      </a:endParaRPr>
                    </a:p>
                  </a:txBody>
                  <a:tcPr marL="68575" marR="68575" marT="91425" marB="91425">
                    <a:lnL w="12650" cap="flat" cmpd="sng">
                      <a:solidFill>
                        <a:srgbClr val="BDD6EE"/>
                      </a:solidFill>
                      <a:prstDash val="solid"/>
                      <a:round/>
                      <a:headEnd type="none" w="sm" len="sm"/>
                      <a:tailEnd type="none" w="sm" len="sm"/>
                    </a:lnL>
                    <a:lnR w="12650" cap="flat" cmpd="sng">
                      <a:solidFill>
                        <a:srgbClr val="BDD6EE"/>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BDD6EE"/>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(2)</a:t>
                      </a:r>
                      <a:endParaRPr sz="1100" dirty="0">
                        <a:latin typeface="Lato Light"/>
                        <a:ea typeface="Lato Light"/>
                        <a:cs typeface="Lato Light"/>
                        <a:sym typeface="Lato Light"/>
                      </a:endParaRPr>
                    </a:p>
                  </a:txBody>
                  <a:tcPr marL="68575" marR="68575" marT="91425" marB="91425">
                    <a:lnL w="12650" cap="flat" cmpd="sng">
                      <a:solidFill>
                        <a:srgbClr val="BDD6EE"/>
                      </a:solidFill>
                      <a:prstDash val="solid"/>
                      <a:round/>
                      <a:headEnd type="none" w="sm" len="sm"/>
                      <a:tailEnd type="none" w="sm" len="sm"/>
                    </a:lnL>
                    <a:lnR w="12650" cap="flat" cmpd="sng">
                      <a:solidFill>
                        <a:srgbClr val="BDD6EE"/>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BDD6EE"/>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Somewhat</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(3)</a:t>
                      </a:r>
                      <a:endParaRPr sz="1100" dirty="0">
                        <a:latin typeface="Lato Light"/>
                        <a:ea typeface="Lato Light"/>
                        <a:cs typeface="Lato Light"/>
                        <a:sym typeface="Lato Light"/>
                      </a:endParaRPr>
                    </a:p>
                  </a:txBody>
                  <a:tcPr marL="68575" marR="68575" marT="91425" marB="91425">
                    <a:lnL w="12650" cap="flat" cmpd="sng">
                      <a:solidFill>
                        <a:srgbClr val="BDD6EE"/>
                      </a:solidFill>
                      <a:prstDash val="solid"/>
                      <a:round/>
                      <a:headEnd type="none" w="sm" len="sm"/>
                      <a:tailEnd type="none" w="sm" len="sm"/>
                    </a:lnL>
                    <a:lnR w="12650" cap="flat" cmpd="sng">
                      <a:solidFill>
                        <a:srgbClr val="BDD6EE"/>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BDD6EE"/>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(4)</a:t>
                      </a:r>
                      <a:endParaRPr sz="1100" dirty="0">
                        <a:latin typeface="Lato Light"/>
                        <a:ea typeface="Lato Light"/>
                        <a:cs typeface="Lato Light"/>
                        <a:sym typeface="Lato Light"/>
                      </a:endParaRPr>
                    </a:p>
                  </a:txBody>
                  <a:tcPr marL="68575" marR="68575" marT="91425" marB="91425">
                    <a:lnL w="12650" cap="flat" cmpd="sng">
                      <a:solidFill>
                        <a:srgbClr val="BDD6EE"/>
                      </a:solidFill>
                      <a:prstDash val="solid"/>
                      <a:round/>
                      <a:headEnd type="none" w="sm" len="sm"/>
                      <a:tailEnd type="none" w="sm" len="sm"/>
                    </a:lnL>
                    <a:lnR w="12650" cap="flat" cmpd="sng">
                      <a:solidFill>
                        <a:srgbClr val="BDD6EE"/>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BDD6EE"/>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Very</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(5)</a:t>
                      </a:r>
                      <a:endParaRPr sz="1100" dirty="0">
                        <a:latin typeface="Lato Light"/>
                        <a:ea typeface="Lato Light"/>
                        <a:cs typeface="Lato Light"/>
                        <a:sym typeface="Lato Light"/>
                      </a:endParaRPr>
                    </a:p>
                  </a:txBody>
                  <a:tcPr marL="68575" marR="68575" marT="91425" marB="91425">
                    <a:lnL w="12650" cap="flat" cmpd="sng">
                      <a:solidFill>
                        <a:srgbClr val="BDD6EE"/>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BDD6EE"/>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352425">
                <a:tc>
                  <a:txBody>
                    <a:bodyPr/>
                    <a:lstStyle/>
                    <a:p>
                      <a:pPr marL="0" lvl="0" indent="0" algn="l" rtl="0">
                        <a:spcBef>
                          <a:spcPts val="0"/>
                        </a:spcBef>
                        <a:spcAft>
                          <a:spcPts val="0"/>
                        </a:spcAft>
                        <a:buNone/>
                      </a:pPr>
                      <a:r>
                        <a:rPr lang="en-GB" sz="1200" b="1" dirty="0">
                          <a:latin typeface="Lato"/>
                          <a:ea typeface="Lato"/>
                          <a:cs typeface="Lato"/>
                          <a:sym typeface="Lato"/>
                        </a:rPr>
                        <a:t>Q#1. </a:t>
                      </a:r>
                      <a:r>
                        <a:rPr lang="en-GB" sz="1200" dirty="0">
                          <a:latin typeface="Lato Light"/>
                          <a:ea typeface="Lato Light"/>
                          <a:cs typeface="Lato Light"/>
                          <a:sym typeface="Lato Light"/>
                        </a:rPr>
                        <a:t>How </a:t>
                      </a:r>
                      <a:r>
                        <a:rPr lang="en-GB" sz="1200" b="1" dirty="0">
                          <a:latin typeface="Lato"/>
                          <a:ea typeface="Lato"/>
                          <a:cs typeface="Lato"/>
                          <a:sym typeface="Lato"/>
                        </a:rPr>
                        <a:t>compassionate</a:t>
                      </a:r>
                      <a:r>
                        <a:rPr lang="en-GB" sz="1200" dirty="0">
                          <a:latin typeface="Lato Light"/>
                          <a:ea typeface="Lato Light"/>
                          <a:cs typeface="Lato Light"/>
                          <a:sym typeface="Lato Light"/>
                        </a:rPr>
                        <a:t> was the decision writer </a:t>
                      </a:r>
                      <a:r>
                        <a:rPr lang="en-GB" sz="1200" b="1" dirty="0">
                          <a:latin typeface="Lato"/>
                          <a:ea typeface="Lato"/>
                          <a:cs typeface="Lato"/>
                          <a:sym typeface="Lato"/>
                        </a:rPr>
                        <a:t>toward the losing party</a:t>
                      </a:r>
                      <a:r>
                        <a:rPr lang="en-GB" sz="1200" dirty="0">
                          <a:latin typeface="Lato Light"/>
                          <a:ea typeface="Lato Light"/>
                          <a:cs typeface="Lato Light"/>
                          <a:sym typeface="Lato Light"/>
                        </a:rPr>
                        <a:t> in this case?</a:t>
                      </a:r>
                      <a:endParaRPr sz="1200" dirty="0">
                        <a:latin typeface="Lato Light"/>
                        <a:ea typeface="Lato Light"/>
                        <a:cs typeface="Lato Light"/>
                        <a:sym typeface="Lato Light"/>
                      </a:endParaRPr>
                    </a:p>
                  </a:txBody>
                  <a:tcPr marL="68575" marR="68575" marT="91425" marB="91425">
                    <a:lnL w="12650" cap="flat" cmpd="sng">
                      <a:solidFill>
                        <a:srgbClr val="000000"/>
                      </a:solidFill>
                      <a:prstDash val="solid"/>
                      <a:round/>
                      <a:headEnd type="none" w="sm" len="sm"/>
                      <a:tailEnd type="none" w="sm" len="sm"/>
                    </a:lnL>
                    <a:lnR w="12650" cap="flat" cmpd="sng">
                      <a:solidFill>
                        <a:srgbClr val="BDD6EE"/>
                      </a:solidFill>
                      <a:prstDash val="solid"/>
                      <a:round/>
                      <a:headEnd type="none" w="sm" len="sm"/>
                      <a:tailEnd type="none" w="sm" len="sm"/>
                    </a:lnR>
                    <a:lnT w="12650" cap="flat" cmpd="sng">
                      <a:solidFill>
                        <a:srgbClr val="BDD6EE"/>
                      </a:solidFill>
                      <a:prstDash val="solid"/>
                      <a:round/>
                      <a:headEnd type="none" w="sm" len="sm"/>
                      <a:tailEnd type="none" w="sm" len="sm"/>
                    </a:lnT>
                    <a:lnB w="12650" cap="flat" cmpd="sng">
                      <a:solidFill>
                        <a:srgbClr val="000000"/>
                      </a:solidFill>
                      <a:prstDash val="solid"/>
                      <a:round/>
                      <a:headEnd type="none" w="sm" len="sm"/>
                      <a:tailEnd type="none" w="sm" len="sm"/>
                    </a:lnB>
                    <a:solidFill>
                      <a:srgbClr val="DEEAF6"/>
                    </a:solidFill>
                  </a:tcPr>
                </a:tc>
                <a:tc>
                  <a:txBody>
                    <a:bodyPr/>
                    <a:lstStyle/>
                    <a:p>
                      <a:pPr marL="0" lvl="0" indent="0" algn="ctr" rtl="0">
                        <a:lnSpc>
                          <a:spcPct val="115000"/>
                        </a:lnSpc>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0</a:t>
                      </a:r>
                      <a:endParaRPr sz="1200" b="1" dirty="0">
                        <a:latin typeface="Lato"/>
                        <a:ea typeface="Lato"/>
                        <a:cs typeface="Lato"/>
                        <a:sym typeface="Lato"/>
                      </a:endParaRPr>
                    </a:p>
                  </a:txBody>
                  <a:tcPr marL="68575" marR="68575" marT="91425" marB="91425">
                    <a:lnL w="12650" cap="flat" cmpd="sng">
                      <a:solidFill>
                        <a:srgbClr val="BDD6EE"/>
                      </a:solidFill>
                      <a:prstDash val="solid"/>
                      <a:round/>
                      <a:headEnd type="none" w="sm" len="sm"/>
                      <a:tailEnd type="none" w="sm" len="sm"/>
                    </a:lnL>
                    <a:lnR w="12650" cap="flat" cmpd="sng">
                      <a:solidFill>
                        <a:srgbClr val="BDD6EE"/>
                      </a:solidFill>
                      <a:prstDash val="solid"/>
                      <a:round/>
                      <a:headEnd type="none" w="sm" len="sm"/>
                      <a:tailEnd type="none" w="sm" len="sm"/>
                    </a:lnR>
                    <a:lnT w="12650" cap="flat" cmpd="sng">
                      <a:solidFill>
                        <a:srgbClr val="BDD6EE"/>
                      </a:solidFill>
                      <a:prstDash val="solid"/>
                      <a:round/>
                      <a:headEnd type="none" w="sm" len="sm"/>
                      <a:tailEnd type="none" w="sm" len="sm"/>
                    </a:lnT>
                    <a:lnB w="12650" cap="flat" cmpd="sng">
                      <a:solidFill>
                        <a:srgbClr val="000000"/>
                      </a:solidFill>
                      <a:prstDash val="solid"/>
                      <a:round/>
                      <a:headEnd type="none" w="sm" len="sm"/>
                      <a:tailEnd type="none" w="sm" len="sm"/>
                    </a:lnB>
                    <a:solidFill>
                      <a:srgbClr val="DEEAF6"/>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 0</a:t>
                      </a:r>
                      <a:endParaRPr sz="1200" b="1" dirty="0">
                        <a:latin typeface="Lato"/>
                        <a:ea typeface="Lato"/>
                        <a:cs typeface="Lato"/>
                        <a:sym typeface="Lato"/>
                      </a:endParaRPr>
                    </a:p>
                  </a:txBody>
                  <a:tcPr marL="68575" marR="68575" marT="91425" marB="91425">
                    <a:lnL w="12650" cap="flat" cmpd="sng">
                      <a:solidFill>
                        <a:srgbClr val="BDD6EE"/>
                      </a:solidFill>
                      <a:prstDash val="solid"/>
                      <a:round/>
                      <a:headEnd type="none" w="sm" len="sm"/>
                      <a:tailEnd type="none" w="sm" len="sm"/>
                    </a:lnL>
                    <a:lnR w="12650" cap="flat" cmpd="sng">
                      <a:solidFill>
                        <a:srgbClr val="BDD6EE"/>
                      </a:solidFill>
                      <a:prstDash val="solid"/>
                      <a:round/>
                      <a:headEnd type="none" w="sm" len="sm"/>
                      <a:tailEnd type="none" w="sm" len="sm"/>
                    </a:lnR>
                    <a:lnT w="12650" cap="flat" cmpd="sng">
                      <a:solidFill>
                        <a:srgbClr val="BDD6EE"/>
                      </a:solidFill>
                      <a:prstDash val="solid"/>
                      <a:round/>
                      <a:headEnd type="none" w="sm" len="sm"/>
                      <a:tailEnd type="none" w="sm" len="sm"/>
                    </a:lnT>
                    <a:lnB w="12650" cap="flat" cmpd="sng">
                      <a:solidFill>
                        <a:srgbClr val="000000"/>
                      </a:solidFill>
                      <a:prstDash val="solid"/>
                      <a:round/>
                      <a:headEnd type="none" w="sm" len="sm"/>
                      <a:tailEnd type="none" w="sm" len="sm"/>
                    </a:lnB>
                    <a:solidFill>
                      <a:srgbClr val="DEEAF6"/>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1</a:t>
                      </a:r>
                      <a:endParaRPr sz="1200" b="1" dirty="0">
                        <a:latin typeface="Lato"/>
                        <a:ea typeface="Lato"/>
                        <a:cs typeface="Lato"/>
                        <a:sym typeface="Lato"/>
                      </a:endParaRPr>
                    </a:p>
                  </a:txBody>
                  <a:tcPr marL="68575" marR="68575" marT="91425" marB="91425">
                    <a:lnL w="12650" cap="flat" cmpd="sng">
                      <a:solidFill>
                        <a:srgbClr val="BDD6EE"/>
                      </a:solidFill>
                      <a:prstDash val="solid"/>
                      <a:round/>
                      <a:headEnd type="none" w="sm" len="sm"/>
                      <a:tailEnd type="none" w="sm" len="sm"/>
                    </a:lnL>
                    <a:lnR w="12650" cap="flat" cmpd="sng">
                      <a:solidFill>
                        <a:srgbClr val="BDD6EE"/>
                      </a:solidFill>
                      <a:prstDash val="solid"/>
                      <a:round/>
                      <a:headEnd type="none" w="sm" len="sm"/>
                      <a:tailEnd type="none" w="sm" len="sm"/>
                    </a:lnR>
                    <a:lnT w="12650" cap="flat" cmpd="sng">
                      <a:solidFill>
                        <a:srgbClr val="BDD6EE"/>
                      </a:solidFill>
                      <a:prstDash val="solid"/>
                      <a:round/>
                      <a:headEnd type="none" w="sm" len="sm"/>
                      <a:tailEnd type="none" w="sm" len="sm"/>
                    </a:lnT>
                    <a:lnB w="12650" cap="flat" cmpd="sng">
                      <a:solidFill>
                        <a:srgbClr val="000000"/>
                      </a:solidFill>
                      <a:prstDash val="solid"/>
                      <a:round/>
                      <a:headEnd type="none" w="sm" len="sm"/>
                      <a:tailEnd type="none" w="sm" len="sm"/>
                    </a:lnB>
                    <a:solidFill>
                      <a:srgbClr val="DEEAF6"/>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5 </a:t>
                      </a:r>
                      <a:endParaRPr sz="1200" b="1" dirty="0">
                        <a:latin typeface="Lato"/>
                        <a:ea typeface="Lato"/>
                        <a:cs typeface="Lato"/>
                        <a:sym typeface="Lato"/>
                      </a:endParaRPr>
                    </a:p>
                  </a:txBody>
                  <a:tcPr marL="68575" marR="68575" marT="91425" marB="91425">
                    <a:lnL w="12650" cap="flat" cmpd="sng">
                      <a:solidFill>
                        <a:srgbClr val="BDD6EE"/>
                      </a:solidFill>
                      <a:prstDash val="solid"/>
                      <a:round/>
                      <a:headEnd type="none" w="sm" len="sm"/>
                      <a:tailEnd type="none" w="sm" len="sm"/>
                    </a:lnL>
                    <a:lnR w="12650" cap="flat" cmpd="sng">
                      <a:solidFill>
                        <a:srgbClr val="BDD6EE"/>
                      </a:solidFill>
                      <a:prstDash val="solid"/>
                      <a:round/>
                      <a:headEnd type="none" w="sm" len="sm"/>
                      <a:tailEnd type="none" w="sm" len="sm"/>
                    </a:lnR>
                    <a:lnT w="12650" cap="flat" cmpd="sng">
                      <a:solidFill>
                        <a:srgbClr val="BDD6EE"/>
                      </a:solidFill>
                      <a:prstDash val="solid"/>
                      <a:round/>
                      <a:headEnd type="none" w="sm" len="sm"/>
                      <a:tailEnd type="none" w="sm" len="sm"/>
                    </a:lnT>
                    <a:lnB w="12650" cap="flat" cmpd="sng">
                      <a:solidFill>
                        <a:srgbClr val="000000"/>
                      </a:solidFill>
                      <a:prstDash val="solid"/>
                      <a:round/>
                      <a:headEnd type="none" w="sm" len="sm"/>
                      <a:tailEnd type="none" w="sm" len="sm"/>
                    </a:lnB>
                    <a:solidFill>
                      <a:srgbClr val="DEEAF6"/>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3</a:t>
                      </a:r>
                      <a:endParaRPr sz="1200" b="1" dirty="0">
                        <a:latin typeface="Lato"/>
                        <a:ea typeface="Lato"/>
                        <a:cs typeface="Lato"/>
                        <a:sym typeface="Lato"/>
                      </a:endParaRPr>
                    </a:p>
                  </a:txBody>
                  <a:tcPr marL="68575" marR="68575" marT="91425" marB="91425">
                    <a:lnL w="12650" cap="flat" cmpd="sng">
                      <a:solidFill>
                        <a:srgbClr val="BDD6EE"/>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BDD6EE"/>
                      </a:solidFill>
                      <a:prstDash val="solid"/>
                      <a:round/>
                      <a:headEnd type="none" w="sm" len="sm"/>
                      <a:tailEnd type="none" w="sm" len="sm"/>
                    </a:lnT>
                    <a:lnB w="12650" cap="flat" cmpd="sng">
                      <a:solidFill>
                        <a:srgbClr val="000000"/>
                      </a:solidFill>
                      <a:prstDash val="solid"/>
                      <a:round/>
                      <a:headEnd type="none" w="sm" len="sm"/>
                      <a:tailEnd type="none" w="sm" len="sm"/>
                    </a:lnB>
                    <a:solidFill>
                      <a:srgbClr val="DEEAF6"/>
                    </a:solidFill>
                  </a:tcPr>
                </a:tc>
                <a:extLst>
                  <a:ext uri="{0D108BD9-81ED-4DB2-BD59-A6C34878D82A}">
                    <a16:rowId xmlns:a16="http://schemas.microsoft.com/office/drawing/2014/main" val="10001"/>
                  </a:ext>
                </a:extLst>
              </a:tr>
              <a:tr h="333375">
                <a:tc>
                  <a:txBody>
                    <a:bodyPr/>
                    <a:lstStyle/>
                    <a:p>
                      <a:pPr marL="0" lvl="0" indent="0" algn="l" rtl="0">
                        <a:spcBef>
                          <a:spcPts val="0"/>
                        </a:spcBef>
                        <a:spcAft>
                          <a:spcPts val="0"/>
                        </a:spcAft>
                        <a:buNone/>
                      </a:pPr>
                      <a:r>
                        <a:rPr lang="en-GB" sz="1100" dirty="0">
                          <a:latin typeface="Lato Light"/>
                          <a:ea typeface="Lato Light"/>
                          <a:cs typeface="Lato Light"/>
                          <a:sym typeface="Lato Light"/>
                        </a:rPr>
                        <a:t>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Range from 1 to 5; 1 = None at all; 5 = Significant</a:t>
                      </a:r>
                      <a:endParaRPr sz="1100" dirty="0">
                        <a:latin typeface="Lato Light"/>
                        <a:ea typeface="Lato Light"/>
                        <a:cs typeface="Lato Light"/>
                        <a:sym typeface="Lato Light"/>
                      </a:endParaRPr>
                    </a:p>
                  </a:txBody>
                  <a:tcPr marL="68575" marR="68575" marT="91425" marB="91425">
                    <a:lnL w="12650" cap="flat" cmpd="sng">
                      <a:solidFill>
                        <a:srgbClr val="000000"/>
                      </a:solidFill>
                      <a:prstDash val="solid"/>
                      <a:round/>
                      <a:headEnd type="none" w="sm" len="sm"/>
                      <a:tailEnd type="none" w="sm" len="sm"/>
                    </a:lnL>
                    <a:lnR w="12650" cap="flat" cmpd="sng">
                      <a:solidFill>
                        <a:srgbClr val="9CC2E5"/>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9CC2E5"/>
                      </a:solidFill>
                      <a:prstDash val="solid"/>
                      <a:round/>
                      <a:headEnd type="none" w="sm" len="sm"/>
                      <a:tailEnd type="none" w="sm" len="sm"/>
                    </a:lnB>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None at all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(1)</a:t>
                      </a:r>
                      <a:endParaRPr sz="1100" dirty="0">
                        <a:latin typeface="Lato Light"/>
                        <a:ea typeface="Lato Light"/>
                        <a:cs typeface="Lato Light"/>
                        <a:sym typeface="Lato Light"/>
                      </a:endParaRPr>
                    </a:p>
                  </a:txBody>
                  <a:tcPr marL="68575" marR="68575" marT="91425" marB="91425">
                    <a:lnL w="12650" cap="flat" cmpd="sng">
                      <a:solidFill>
                        <a:srgbClr val="9CC2E5"/>
                      </a:solidFill>
                      <a:prstDash val="solid"/>
                      <a:round/>
                      <a:headEnd type="none" w="sm" len="sm"/>
                      <a:tailEnd type="none" w="sm" len="sm"/>
                    </a:lnL>
                    <a:lnR w="12650" cap="flat" cmpd="sng">
                      <a:solidFill>
                        <a:srgbClr val="9CC2E5"/>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9CC2E5"/>
                      </a:solidFill>
                      <a:prstDash val="solid"/>
                      <a:round/>
                      <a:headEnd type="none" w="sm" len="sm"/>
                      <a:tailEnd type="none" w="sm" len="sm"/>
                    </a:lnB>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(2)</a:t>
                      </a:r>
                      <a:endParaRPr sz="1100" dirty="0">
                        <a:latin typeface="Lato Light"/>
                        <a:ea typeface="Lato Light"/>
                        <a:cs typeface="Lato Light"/>
                        <a:sym typeface="Lato Light"/>
                      </a:endParaRPr>
                    </a:p>
                  </a:txBody>
                  <a:tcPr marL="68575" marR="68575" marT="91425" marB="91425">
                    <a:lnL w="12650" cap="flat" cmpd="sng">
                      <a:solidFill>
                        <a:srgbClr val="9CC2E5"/>
                      </a:solidFill>
                      <a:prstDash val="solid"/>
                      <a:round/>
                      <a:headEnd type="none" w="sm" len="sm"/>
                      <a:tailEnd type="none" w="sm" len="sm"/>
                    </a:lnL>
                    <a:lnR w="12650" cap="flat" cmpd="sng">
                      <a:solidFill>
                        <a:srgbClr val="9CC2E5"/>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9CC2E5"/>
                      </a:solidFill>
                      <a:prstDash val="solid"/>
                      <a:round/>
                      <a:headEnd type="none" w="sm" len="sm"/>
                      <a:tailEnd type="none" w="sm" len="sm"/>
                    </a:lnB>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Somewhat</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(3)</a:t>
                      </a:r>
                      <a:endParaRPr sz="1100" dirty="0">
                        <a:latin typeface="Lato Light"/>
                        <a:ea typeface="Lato Light"/>
                        <a:cs typeface="Lato Light"/>
                        <a:sym typeface="Lato Light"/>
                      </a:endParaRPr>
                    </a:p>
                  </a:txBody>
                  <a:tcPr marL="68575" marR="68575" marT="91425" marB="91425">
                    <a:lnL w="12650" cap="flat" cmpd="sng">
                      <a:solidFill>
                        <a:srgbClr val="9CC2E5"/>
                      </a:solidFill>
                      <a:prstDash val="solid"/>
                      <a:round/>
                      <a:headEnd type="none" w="sm" len="sm"/>
                      <a:tailEnd type="none" w="sm" len="sm"/>
                    </a:lnL>
                    <a:lnR w="12650" cap="flat" cmpd="sng">
                      <a:solidFill>
                        <a:srgbClr val="9CC2E5"/>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9CC2E5"/>
                      </a:solidFill>
                      <a:prstDash val="solid"/>
                      <a:round/>
                      <a:headEnd type="none" w="sm" len="sm"/>
                      <a:tailEnd type="none" w="sm" len="sm"/>
                    </a:lnB>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(4)</a:t>
                      </a:r>
                      <a:endParaRPr sz="1100" dirty="0">
                        <a:latin typeface="Lato Light"/>
                        <a:ea typeface="Lato Light"/>
                        <a:cs typeface="Lato Light"/>
                        <a:sym typeface="Lato Light"/>
                      </a:endParaRPr>
                    </a:p>
                  </a:txBody>
                  <a:tcPr marL="68575" marR="68575" marT="91425" marB="91425">
                    <a:lnL w="12650" cap="flat" cmpd="sng">
                      <a:solidFill>
                        <a:srgbClr val="9CC2E5"/>
                      </a:solidFill>
                      <a:prstDash val="solid"/>
                      <a:round/>
                      <a:headEnd type="none" w="sm" len="sm"/>
                      <a:tailEnd type="none" w="sm" len="sm"/>
                    </a:lnL>
                    <a:lnR w="12650" cap="flat" cmpd="sng">
                      <a:solidFill>
                        <a:srgbClr val="9CC2E5"/>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9CC2E5"/>
                      </a:solidFill>
                      <a:prstDash val="solid"/>
                      <a:round/>
                      <a:headEnd type="none" w="sm" len="sm"/>
                      <a:tailEnd type="none" w="sm" len="sm"/>
                    </a:lnB>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Significant</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(5)</a:t>
                      </a:r>
                      <a:endParaRPr sz="1100" dirty="0">
                        <a:latin typeface="Lato Light"/>
                        <a:ea typeface="Lato Light"/>
                        <a:cs typeface="Lato Light"/>
                        <a:sym typeface="Lato Light"/>
                      </a:endParaRPr>
                    </a:p>
                  </a:txBody>
                  <a:tcPr marL="68575" marR="68575" marT="91425" marB="91425">
                    <a:lnL w="12650" cap="flat" cmpd="sng">
                      <a:solidFill>
                        <a:srgbClr val="9CC2E5"/>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9CC2E5"/>
                      </a:solidFill>
                      <a:prstDash val="solid"/>
                      <a:round/>
                      <a:headEnd type="none" w="sm" len="sm"/>
                      <a:tailEnd type="none" w="sm" len="sm"/>
                    </a:lnB>
                  </a:tcPr>
                </a:tc>
                <a:extLst>
                  <a:ext uri="{0D108BD9-81ED-4DB2-BD59-A6C34878D82A}">
                    <a16:rowId xmlns:a16="http://schemas.microsoft.com/office/drawing/2014/main" val="10002"/>
                  </a:ext>
                </a:extLst>
              </a:tr>
              <a:tr h="470275">
                <a:tc>
                  <a:txBody>
                    <a:bodyPr/>
                    <a:lstStyle/>
                    <a:p>
                      <a:pPr marL="0" lvl="0" indent="0" algn="l" rtl="0">
                        <a:spcBef>
                          <a:spcPts val="0"/>
                        </a:spcBef>
                        <a:spcAft>
                          <a:spcPts val="0"/>
                        </a:spcAft>
                        <a:buNone/>
                      </a:pPr>
                      <a:r>
                        <a:rPr lang="en-GB" sz="1200" b="1" dirty="0">
                          <a:latin typeface="Lato"/>
                          <a:ea typeface="Lato"/>
                          <a:cs typeface="Lato"/>
                          <a:sym typeface="Lato"/>
                        </a:rPr>
                        <a:t>Q#2</a:t>
                      </a:r>
                      <a:r>
                        <a:rPr lang="en-GB" sz="1200" dirty="0">
                          <a:latin typeface="Lato Light"/>
                          <a:ea typeface="Lato Light"/>
                          <a:cs typeface="Lato Light"/>
                          <a:sym typeface="Lato Light"/>
                        </a:rPr>
                        <a:t>. To what extent did the decision-writer convey </a:t>
                      </a:r>
                      <a:r>
                        <a:rPr lang="en-GB" sz="1200" b="1" dirty="0">
                          <a:latin typeface="Lato"/>
                          <a:ea typeface="Lato"/>
                          <a:cs typeface="Lato"/>
                          <a:sym typeface="Lato"/>
                        </a:rPr>
                        <a:t>respect for the dignity of the losing party</a:t>
                      </a:r>
                      <a:r>
                        <a:rPr lang="en-GB" sz="1200" dirty="0">
                          <a:latin typeface="Lato Light"/>
                          <a:ea typeface="Lato Light"/>
                          <a:cs typeface="Lato Light"/>
                          <a:sym typeface="Lato Light"/>
                        </a:rPr>
                        <a:t> in this case?</a:t>
                      </a:r>
                      <a:endParaRPr sz="1200" dirty="0">
                        <a:latin typeface="Lato Light"/>
                        <a:ea typeface="Lato Light"/>
                        <a:cs typeface="Lato Light"/>
                        <a:sym typeface="Lato Light"/>
                      </a:endParaRPr>
                    </a:p>
                  </a:txBody>
                  <a:tcPr marL="68575" marR="68575" marT="91425" marB="91425">
                    <a:lnL w="12650" cap="flat" cmpd="sng">
                      <a:solidFill>
                        <a:srgbClr val="000000"/>
                      </a:solidFill>
                      <a:prstDash val="solid"/>
                      <a:round/>
                      <a:headEnd type="none" w="sm" len="sm"/>
                      <a:tailEnd type="none" w="sm" len="sm"/>
                    </a:lnL>
                    <a:lnR w="12650" cap="flat" cmpd="sng">
                      <a:solidFill>
                        <a:srgbClr val="9CC2E5"/>
                      </a:solidFill>
                      <a:prstDash val="solid"/>
                      <a:round/>
                      <a:headEnd type="none" w="sm" len="sm"/>
                      <a:tailEnd type="none" w="sm" len="sm"/>
                    </a:lnR>
                    <a:lnT w="12650" cap="flat" cmpd="sng">
                      <a:solidFill>
                        <a:srgbClr val="9CC2E5"/>
                      </a:solidFill>
                      <a:prstDash val="solid"/>
                      <a:round/>
                      <a:headEnd type="none" w="sm" len="sm"/>
                      <a:tailEnd type="none" w="sm" len="sm"/>
                    </a:lnT>
                    <a:lnB w="12650" cap="flat" cmpd="sng">
                      <a:solidFill>
                        <a:srgbClr val="000000"/>
                      </a:solidFill>
                      <a:prstDash val="solid"/>
                      <a:round/>
                      <a:headEnd type="none" w="sm" len="sm"/>
                      <a:tailEnd type="none" w="sm" len="sm"/>
                    </a:lnB>
                    <a:solidFill>
                      <a:srgbClr val="BDD6EE"/>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 0</a:t>
                      </a:r>
                      <a:endParaRPr sz="1200" b="1" dirty="0">
                        <a:latin typeface="Lato"/>
                        <a:ea typeface="Lato"/>
                        <a:cs typeface="Lato"/>
                        <a:sym typeface="Lato"/>
                      </a:endParaRPr>
                    </a:p>
                  </a:txBody>
                  <a:tcPr marL="68575" marR="68575" marT="91425" marB="91425">
                    <a:lnL w="12650" cap="flat" cmpd="sng">
                      <a:solidFill>
                        <a:srgbClr val="9CC2E5"/>
                      </a:solidFill>
                      <a:prstDash val="solid"/>
                      <a:round/>
                      <a:headEnd type="none" w="sm" len="sm"/>
                      <a:tailEnd type="none" w="sm" len="sm"/>
                    </a:lnL>
                    <a:lnR w="12650" cap="flat" cmpd="sng">
                      <a:solidFill>
                        <a:srgbClr val="9CC2E5"/>
                      </a:solidFill>
                      <a:prstDash val="solid"/>
                      <a:round/>
                      <a:headEnd type="none" w="sm" len="sm"/>
                      <a:tailEnd type="none" w="sm" len="sm"/>
                    </a:lnR>
                    <a:lnT w="12650" cap="flat" cmpd="sng">
                      <a:solidFill>
                        <a:srgbClr val="9CC2E5"/>
                      </a:solidFill>
                      <a:prstDash val="solid"/>
                      <a:round/>
                      <a:headEnd type="none" w="sm" len="sm"/>
                      <a:tailEnd type="none" w="sm" len="sm"/>
                    </a:lnT>
                    <a:lnB w="12650" cap="flat" cmpd="sng">
                      <a:solidFill>
                        <a:srgbClr val="000000"/>
                      </a:solidFill>
                      <a:prstDash val="solid"/>
                      <a:round/>
                      <a:headEnd type="none" w="sm" len="sm"/>
                      <a:tailEnd type="none" w="sm" len="sm"/>
                    </a:lnB>
                    <a:solidFill>
                      <a:srgbClr val="BDD6EE"/>
                    </a:solidFill>
                  </a:tcPr>
                </a:tc>
                <a:tc>
                  <a:txBody>
                    <a:bodyPr/>
                    <a:lstStyle/>
                    <a:p>
                      <a:pPr marL="0" lvl="0" indent="0" algn="l" rtl="0">
                        <a:lnSpc>
                          <a:spcPct val="115000"/>
                        </a:lnSpc>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0</a:t>
                      </a:r>
                      <a:endParaRPr sz="1200" b="1" dirty="0">
                        <a:latin typeface="Lato"/>
                        <a:ea typeface="Lato"/>
                        <a:cs typeface="Lato"/>
                        <a:sym typeface="Lato"/>
                      </a:endParaRPr>
                    </a:p>
                  </a:txBody>
                  <a:tcPr marL="68575" marR="68575" marT="91425" marB="91425">
                    <a:lnL w="12650" cap="flat" cmpd="sng">
                      <a:solidFill>
                        <a:srgbClr val="9CC2E5"/>
                      </a:solidFill>
                      <a:prstDash val="solid"/>
                      <a:round/>
                      <a:headEnd type="none" w="sm" len="sm"/>
                      <a:tailEnd type="none" w="sm" len="sm"/>
                    </a:lnL>
                    <a:lnR w="12650" cap="flat" cmpd="sng">
                      <a:solidFill>
                        <a:srgbClr val="9CC2E5"/>
                      </a:solidFill>
                      <a:prstDash val="solid"/>
                      <a:round/>
                      <a:headEnd type="none" w="sm" len="sm"/>
                      <a:tailEnd type="none" w="sm" len="sm"/>
                    </a:lnR>
                    <a:lnT w="12650" cap="flat" cmpd="sng">
                      <a:solidFill>
                        <a:srgbClr val="9CC2E5"/>
                      </a:solidFill>
                      <a:prstDash val="solid"/>
                      <a:round/>
                      <a:headEnd type="none" w="sm" len="sm"/>
                      <a:tailEnd type="none" w="sm" len="sm"/>
                    </a:lnT>
                    <a:lnB w="12650" cap="flat" cmpd="sng">
                      <a:solidFill>
                        <a:srgbClr val="000000"/>
                      </a:solidFill>
                      <a:prstDash val="solid"/>
                      <a:round/>
                      <a:headEnd type="none" w="sm" len="sm"/>
                      <a:tailEnd type="none" w="sm" len="sm"/>
                    </a:lnB>
                    <a:solidFill>
                      <a:srgbClr val="BDD6EE"/>
                    </a:solidFill>
                  </a:tcPr>
                </a:tc>
                <a:tc>
                  <a:txBody>
                    <a:bodyPr/>
                    <a:lstStyle/>
                    <a:p>
                      <a:pPr marL="0" lvl="0" indent="0" algn="l" rtl="0">
                        <a:lnSpc>
                          <a:spcPct val="115000"/>
                        </a:lnSpc>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0</a:t>
                      </a:r>
                      <a:endParaRPr sz="1200" b="1" dirty="0">
                        <a:latin typeface="Lato"/>
                        <a:ea typeface="Lato"/>
                        <a:cs typeface="Lato"/>
                        <a:sym typeface="Lato"/>
                      </a:endParaRPr>
                    </a:p>
                  </a:txBody>
                  <a:tcPr marL="68575" marR="68575" marT="91425" marB="91425">
                    <a:lnL w="12650" cap="flat" cmpd="sng">
                      <a:solidFill>
                        <a:srgbClr val="9CC2E5"/>
                      </a:solidFill>
                      <a:prstDash val="solid"/>
                      <a:round/>
                      <a:headEnd type="none" w="sm" len="sm"/>
                      <a:tailEnd type="none" w="sm" len="sm"/>
                    </a:lnL>
                    <a:lnR w="12650" cap="flat" cmpd="sng">
                      <a:solidFill>
                        <a:srgbClr val="9CC2E5"/>
                      </a:solidFill>
                      <a:prstDash val="solid"/>
                      <a:round/>
                      <a:headEnd type="none" w="sm" len="sm"/>
                      <a:tailEnd type="none" w="sm" len="sm"/>
                    </a:lnR>
                    <a:lnT w="12650" cap="flat" cmpd="sng">
                      <a:solidFill>
                        <a:srgbClr val="9CC2E5"/>
                      </a:solidFill>
                      <a:prstDash val="solid"/>
                      <a:round/>
                      <a:headEnd type="none" w="sm" len="sm"/>
                      <a:tailEnd type="none" w="sm" len="sm"/>
                    </a:lnT>
                    <a:lnB w="12650" cap="flat" cmpd="sng">
                      <a:solidFill>
                        <a:srgbClr val="000000"/>
                      </a:solidFill>
                      <a:prstDash val="solid"/>
                      <a:round/>
                      <a:headEnd type="none" w="sm" len="sm"/>
                      <a:tailEnd type="none" w="sm" len="sm"/>
                    </a:lnB>
                    <a:solidFill>
                      <a:srgbClr val="BDD6EE"/>
                    </a:solidFill>
                  </a:tcPr>
                </a:tc>
                <a:tc>
                  <a:txBody>
                    <a:bodyPr/>
                    <a:lstStyle/>
                    <a:p>
                      <a:pPr marL="0" lvl="0" indent="0" algn="l" rtl="0">
                        <a:lnSpc>
                          <a:spcPct val="115000"/>
                        </a:lnSpc>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3</a:t>
                      </a:r>
                      <a:endParaRPr sz="1200" b="1" dirty="0">
                        <a:latin typeface="Lato"/>
                        <a:ea typeface="Lato"/>
                        <a:cs typeface="Lato"/>
                        <a:sym typeface="Lato"/>
                      </a:endParaRPr>
                    </a:p>
                  </a:txBody>
                  <a:tcPr marL="68575" marR="68575" marT="91425" marB="91425">
                    <a:lnL w="12650" cap="flat" cmpd="sng">
                      <a:solidFill>
                        <a:srgbClr val="9CC2E5"/>
                      </a:solidFill>
                      <a:prstDash val="solid"/>
                      <a:round/>
                      <a:headEnd type="none" w="sm" len="sm"/>
                      <a:tailEnd type="none" w="sm" len="sm"/>
                    </a:lnL>
                    <a:lnR w="12650" cap="flat" cmpd="sng">
                      <a:solidFill>
                        <a:srgbClr val="9CC2E5"/>
                      </a:solidFill>
                      <a:prstDash val="solid"/>
                      <a:round/>
                      <a:headEnd type="none" w="sm" len="sm"/>
                      <a:tailEnd type="none" w="sm" len="sm"/>
                    </a:lnR>
                    <a:lnT w="12650" cap="flat" cmpd="sng">
                      <a:solidFill>
                        <a:srgbClr val="9CC2E5"/>
                      </a:solidFill>
                      <a:prstDash val="solid"/>
                      <a:round/>
                      <a:headEnd type="none" w="sm" len="sm"/>
                      <a:tailEnd type="none" w="sm" len="sm"/>
                    </a:lnT>
                    <a:lnB w="12650" cap="flat" cmpd="sng">
                      <a:solidFill>
                        <a:srgbClr val="000000"/>
                      </a:solidFill>
                      <a:prstDash val="solid"/>
                      <a:round/>
                      <a:headEnd type="none" w="sm" len="sm"/>
                      <a:tailEnd type="none" w="sm" len="sm"/>
                    </a:lnB>
                    <a:solidFill>
                      <a:srgbClr val="BDD6EE"/>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 6</a:t>
                      </a:r>
                      <a:endParaRPr sz="1200" b="1" dirty="0">
                        <a:latin typeface="Lato"/>
                        <a:ea typeface="Lato"/>
                        <a:cs typeface="Lato"/>
                        <a:sym typeface="Lato"/>
                      </a:endParaRPr>
                    </a:p>
                  </a:txBody>
                  <a:tcPr marL="68575" marR="68575" marT="91425" marB="91425">
                    <a:lnL w="12650" cap="flat" cmpd="sng">
                      <a:solidFill>
                        <a:srgbClr val="9CC2E5"/>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9CC2E5"/>
                      </a:solidFill>
                      <a:prstDash val="solid"/>
                      <a:round/>
                      <a:headEnd type="none" w="sm" len="sm"/>
                      <a:tailEnd type="none" w="sm" len="sm"/>
                    </a:lnT>
                    <a:lnB w="12650" cap="flat" cmpd="sng">
                      <a:solidFill>
                        <a:srgbClr val="000000"/>
                      </a:solidFill>
                      <a:prstDash val="solid"/>
                      <a:round/>
                      <a:headEnd type="none" w="sm" len="sm"/>
                      <a:tailEnd type="none" w="sm" len="sm"/>
                    </a:lnB>
                    <a:solidFill>
                      <a:srgbClr val="BDD6EE"/>
                    </a:solidFill>
                  </a:tcPr>
                </a:tc>
                <a:extLst>
                  <a:ext uri="{0D108BD9-81ED-4DB2-BD59-A6C34878D82A}">
                    <a16:rowId xmlns:a16="http://schemas.microsoft.com/office/drawing/2014/main" val="10003"/>
                  </a:ext>
                </a:extLst>
              </a:tr>
            </a:tbl>
          </a:graphicData>
        </a:graphic>
      </p:graphicFrame>
      <p:graphicFrame>
        <p:nvGraphicFramePr>
          <p:cNvPr id="303" name="Google Shape;303;p33"/>
          <p:cNvGraphicFramePr/>
          <p:nvPr/>
        </p:nvGraphicFramePr>
        <p:xfrm>
          <a:off x="818963" y="3790900"/>
          <a:ext cx="7923525" cy="1249620"/>
        </p:xfrm>
        <a:graphic>
          <a:graphicData uri="http://schemas.openxmlformats.org/drawingml/2006/table">
            <a:tbl>
              <a:tblPr>
                <a:noFill/>
                <a:tableStyleId>{C64B4156-FA52-4952-8E1C-901DFF73E81E}</a:tableStyleId>
              </a:tblPr>
              <a:tblGrid>
                <a:gridCol w="4341125">
                  <a:extLst>
                    <a:ext uri="{9D8B030D-6E8A-4147-A177-3AD203B41FA5}">
                      <a16:colId xmlns:a16="http://schemas.microsoft.com/office/drawing/2014/main" val="20000"/>
                    </a:ext>
                  </a:extLst>
                </a:gridCol>
                <a:gridCol w="796450">
                  <a:extLst>
                    <a:ext uri="{9D8B030D-6E8A-4147-A177-3AD203B41FA5}">
                      <a16:colId xmlns:a16="http://schemas.microsoft.com/office/drawing/2014/main" val="20001"/>
                    </a:ext>
                  </a:extLst>
                </a:gridCol>
                <a:gridCol w="889075">
                  <a:extLst>
                    <a:ext uri="{9D8B030D-6E8A-4147-A177-3AD203B41FA5}">
                      <a16:colId xmlns:a16="http://schemas.microsoft.com/office/drawing/2014/main" val="20002"/>
                    </a:ext>
                  </a:extLst>
                </a:gridCol>
                <a:gridCol w="1106900">
                  <a:extLst>
                    <a:ext uri="{9D8B030D-6E8A-4147-A177-3AD203B41FA5}">
                      <a16:colId xmlns:a16="http://schemas.microsoft.com/office/drawing/2014/main" val="20003"/>
                    </a:ext>
                  </a:extLst>
                </a:gridCol>
                <a:gridCol w="789975">
                  <a:extLst>
                    <a:ext uri="{9D8B030D-6E8A-4147-A177-3AD203B41FA5}">
                      <a16:colId xmlns:a16="http://schemas.microsoft.com/office/drawing/2014/main" val="20004"/>
                    </a:ext>
                  </a:extLst>
                </a:gridCol>
              </a:tblGrid>
              <a:tr h="504825">
                <a:tc>
                  <a:txBody>
                    <a:bodyPr/>
                    <a:lstStyle/>
                    <a:p>
                      <a:pPr marL="0" lvl="0" indent="0" algn="l" rtl="0">
                        <a:spcBef>
                          <a:spcPts val="0"/>
                        </a:spcBef>
                        <a:spcAft>
                          <a:spcPts val="0"/>
                        </a:spcAft>
                        <a:buNone/>
                      </a:pPr>
                      <a:r>
                        <a:rPr lang="en-GB" sz="1100" dirty="0">
                          <a:latin typeface="Lato Light"/>
                          <a:ea typeface="Lato Light"/>
                          <a:cs typeface="Lato Light"/>
                          <a:sym typeface="Lato Light"/>
                        </a:rPr>
                        <a:t>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Range from 1 to 4; 1= Not at all; 3= Significant Degree; 4 = Not Sure</a:t>
                      </a:r>
                      <a:endParaRPr sz="1100" dirty="0">
                        <a:latin typeface="Lato Light"/>
                        <a:ea typeface="Lato Light"/>
                        <a:cs typeface="Lato Light"/>
                        <a:sym typeface="Lato Light"/>
                      </a:endParaRPr>
                    </a:p>
                  </a:txBody>
                  <a:tcPr marL="68575" marR="68575" marT="91425" marB="91425">
                    <a:lnL w="12650" cap="flat" cmpd="sng">
                      <a:solidFill>
                        <a:srgbClr val="000000"/>
                      </a:solidFill>
                      <a:prstDash val="solid"/>
                      <a:round/>
                      <a:headEnd type="none" w="sm" len="sm"/>
                      <a:tailEnd type="none" w="sm" len="sm"/>
                    </a:lnL>
                    <a:lnR w="12650" cap="flat" cmpd="sng">
                      <a:solidFill>
                        <a:srgbClr val="2E74B5"/>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2E74B5"/>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Not at all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(1)</a:t>
                      </a:r>
                      <a:endParaRPr sz="1100" dirty="0">
                        <a:latin typeface="Lato Light"/>
                        <a:ea typeface="Lato Light"/>
                        <a:cs typeface="Lato Light"/>
                        <a:sym typeface="Lato Light"/>
                      </a:endParaRPr>
                    </a:p>
                  </a:txBody>
                  <a:tcPr marL="68575" marR="68575" marT="91425" marB="91425">
                    <a:lnL w="12650" cap="flat" cmpd="sng">
                      <a:solidFill>
                        <a:srgbClr val="2E74B5"/>
                      </a:solidFill>
                      <a:prstDash val="solid"/>
                      <a:round/>
                      <a:headEnd type="none" w="sm" len="sm"/>
                      <a:tailEnd type="none" w="sm" len="sm"/>
                    </a:lnL>
                    <a:lnR w="12650" cap="flat" cmpd="sng">
                      <a:solidFill>
                        <a:srgbClr val="2E74B5"/>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2E74B5"/>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Somewhat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(2)</a:t>
                      </a:r>
                      <a:endParaRPr sz="1100" dirty="0">
                        <a:latin typeface="Lato Light"/>
                        <a:ea typeface="Lato Light"/>
                        <a:cs typeface="Lato Light"/>
                        <a:sym typeface="Lato Light"/>
                      </a:endParaRPr>
                    </a:p>
                  </a:txBody>
                  <a:tcPr marL="68575" marR="68575" marT="91425" marB="91425">
                    <a:lnL w="12650" cap="flat" cmpd="sng">
                      <a:solidFill>
                        <a:srgbClr val="2E74B5"/>
                      </a:solidFill>
                      <a:prstDash val="solid"/>
                      <a:round/>
                      <a:headEnd type="none" w="sm" len="sm"/>
                      <a:tailEnd type="none" w="sm" len="sm"/>
                    </a:lnL>
                    <a:lnR w="12650" cap="flat" cmpd="sng">
                      <a:solidFill>
                        <a:srgbClr val="2E74B5"/>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2E74B5"/>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To a Significant Degree (3)</a:t>
                      </a:r>
                      <a:endParaRPr sz="1100" dirty="0">
                        <a:latin typeface="Lato Light"/>
                        <a:ea typeface="Lato Light"/>
                        <a:cs typeface="Lato Light"/>
                        <a:sym typeface="Lato Light"/>
                      </a:endParaRPr>
                    </a:p>
                  </a:txBody>
                  <a:tcPr marL="68575" marR="68575" marT="91425" marB="91425">
                    <a:lnL w="12650" cap="flat" cmpd="sng">
                      <a:solidFill>
                        <a:srgbClr val="2E74B5"/>
                      </a:solidFill>
                      <a:prstDash val="solid"/>
                      <a:round/>
                      <a:headEnd type="none" w="sm" len="sm"/>
                      <a:tailEnd type="none" w="sm" len="sm"/>
                    </a:lnL>
                    <a:lnR w="12650" cap="flat" cmpd="sng">
                      <a:solidFill>
                        <a:srgbClr val="2E74B5"/>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2E74B5"/>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Not Sure</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(4)</a:t>
                      </a:r>
                      <a:endParaRPr sz="1100" dirty="0">
                        <a:latin typeface="Lato Light"/>
                        <a:ea typeface="Lato Light"/>
                        <a:cs typeface="Lato Light"/>
                        <a:sym typeface="Lato Light"/>
                      </a:endParaRPr>
                    </a:p>
                  </a:txBody>
                  <a:tcPr marL="68575" marR="68575" marT="91425" marB="91425">
                    <a:lnL w="12650" cap="flat" cmpd="sng">
                      <a:solidFill>
                        <a:srgbClr val="2E74B5"/>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2E74B5"/>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476250">
                <a:tc>
                  <a:txBody>
                    <a:bodyPr/>
                    <a:lstStyle/>
                    <a:p>
                      <a:pPr marL="0" lvl="0" indent="0" algn="l" rtl="0">
                        <a:spcBef>
                          <a:spcPts val="0"/>
                        </a:spcBef>
                        <a:spcAft>
                          <a:spcPts val="0"/>
                        </a:spcAft>
                        <a:buNone/>
                      </a:pPr>
                      <a:r>
                        <a:rPr lang="en-GB" sz="1200" b="1" dirty="0">
                          <a:latin typeface="Lato"/>
                          <a:ea typeface="Lato"/>
                          <a:cs typeface="Lato"/>
                          <a:sym typeface="Lato"/>
                        </a:rPr>
                        <a:t>Q#3. </a:t>
                      </a:r>
                      <a:r>
                        <a:rPr lang="en-GB" sz="1200" dirty="0">
                          <a:latin typeface="Lato Light"/>
                          <a:ea typeface="Lato Light"/>
                          <a:cs typeface="Lato Light"/>
                          <a:sym typeface="Lato Light"/>
                        </a:rPr>
                        <a:t>To what extent is this decision likely to </a:t>
                      </a:r>
                      <a:r>
                        <a:rPr lang="en-GB" sz="1200" b="1" dirty="0">
                          <a:latin typeface="Lato"/>
                          <a:ea typeface="Lato"/>
                          <a:cs typeface="Lato"/>
                          <a:sym typeface="Lato"/>
                        </a:rPr>
                        <a:t>foster public respect for the decision-maker and the judicial system</a:t>
                      </a:r>
                      <a:r>
                        <a:rPr lang="en-GB" sz="1200" dirty="0">
                          <a:latin typeface="Lato Light"/>
                          <a:ea typeface="Lato Light"/>
                          <a:cs typeface="Lato Light"/>
                          <a:sym typeface="Lato Light"/>
                        </a:rPr>
                        <a:t> overall?</a:t>
                      </a:r>
                      <a:endParaRPr sz="1200" dirty="0">
                        <a:latin typeface="Lato Light"/>
                        <a:ea typeface="Lato Light"/>
                        <a:cs typeface="Lato Light"/>
                        <a:sym typeface="Lato Light"/>
                      </a:endParaRPr>
                    </a:p>
                  </a:txBody>
                  <a:tcPr marL="68575" marR="68575" marT="91425" marB="91425">
                    <a:lnL w="12650" cap="flat" cmpd="sng">
                      <a:solidFill>
                        <a:srgbClr val="000000"/>
                      </a:solidFill>
                      <a:prstDash val="solid"/>
                      <a:round/>
                      <a:headEnd type="none" w="sm" len="sm"/>
                      <a:tailEnd type="none" w="sm" len="sm"/>
                    </a:lnL>
                    <a:lnR w="12650" cap="flat" cmpd="sng">
                      <a:solidFill>
                        <a:srgbClr val="2E74B5"/>
                      </a:solidFill>
                      <a:prstDash val="solid"/>
                      <a:round/>
                      <a:headEnd type="none" w="sm" len="sm"/>
                      <a:tailEnd type="none" w="sm" len="sm"/>
                    </a:lnR>
                    <a:lnT w="12650" cap="flat" cmpd="sng">
                      <a:solidFill>
                        <a:srgbClr val="2E74B5"/>
                      </a:solidFill>
                      <a:prstDash val="solid"/>
                      <a:round/>
                      <a:headEnd type="none" w="sm" len="sm"/>
                      <a:tailEnd type="none" w="sm" len="sm"/>
                    </a:lnT>
                    <a:lnB w="12650" cap="flat" cmpd="sng">
                      <a:solidFill>
                        <a:srgbClr val="000000"/>
                      </a:solidFill>
                      <a:prstDash val="solid"/>
                      <a:round/>
                      <a:headEnd type="none" w="sm" len="sm"/>
                      <a:tailEnd type="none" w="sm" len="sm"/>
                    </a:lnB>
                    <a:solidFill>
                      <a:srgbClr val="9CC2E5"/>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 0</a:t>
                      </a:r>
                      <a:endParaRPr sz="1200" b="1" dirty="0">
                        <a:latin typeface="Lato"/>
                        <a:ea typeface="Lato"/>
                        <a:cs typeface="Lato"/>
                        <a:sym typeface="Lato"/>
                      </a:endParaRPr>
                    </a:p>
                  </a:txBody>
                  <a:tcPr marL="68575" marR="68575" marT="91425" marB="91425">
                    <a:lnL w="12650" cap="flat" cmpd="sng">
                      <a:solidFill>
                        <a:srgbClr val="2E74B5"/>
                      </a:solidFill>
                      <a:prstDash val="solid"/>
                      <a:round/>
                      <a:headEnd type="none" w="sm" len="sm"/>
                      <a:tailEnd type="none" w="sm" len="sm"/>
                    </a:lnL>
                    <a:lnR w="12650" cap="flat" cmpd="sng">
                      <a:solidFill>
                        <a:srgbClr val="2E74B5"/>
                      </a:solidFill>
                      <a:prstDash val="solid"/>
                      <a:round/>
                      <a:headEnd type="none" w="sm" len="sm"/>
                      <a:tailEnd type="none" w="sm" len="sm"/>
                    </a:lnR>
                    <a:lnT w="12650" cap="flat" cmpd="sng">
                      <a:solidFill>
                        <a:srgbClr val="2E74B5"/>
                      </a:solidFill>
                      <a:prstDash val="solid"/>
                      <a:round/>
                      <a:headEnd type="none" w="sm" len="sm"/>
                      <a:tailEnd type="none" w="sm" len="sm"/>
                    </a:lnT>
                    <a:lnB w="12650" cap="flat" cmpd="sng">
                      <a:solidFill>
                        <a:srgbClr val="000000"/>
                      </a:solidFill>
                      <a:prstDash val="solid"/>
                      <a:round/>
                      <a:headEnd type="none" w="sm" len="sm"/>
                      <a:tailEnd type="none" w="sm" len="sm"/>
                    </a:lnB>
                    <a:solidFill>
                      <a:srgbClr val="9CC2E5"/>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1</a:t>
                      </a:r>
                      <a:endParaRPr sz="1200" b="1" dirty="0">
                        <a:latin typeface="Lato"/>
                        <a:ea typeface="Lato"/>
                        <a:cs typeface="Lato"/>
                        <a:sym typeface="Lato"/>
                      </a:endParaRPr>
                    </a:p>
                  </a:txBody>
                  <a:tcPr marL="68575" marR="68575" marT="91425" marB="91425">
                    <a:lnL w="12650" cap="flat" cmpd="sng">
                      <a:solidFill>
                        <a:srgbClr val="2E74B5"/>
                      </a:solidFill>
                      <a:prstDash val="solid"/>
                      <a:round/>
                      <a:headEnd type="none" w="sm" len="sm"/>
                      <a:tailEnd type="none" w="sm" len="sm"/>
                    </a:lnL>
                    <a:lnR w="12650" cap="flat" cmpd="sng">
                      <a:solidFill>
                        <a:srgbClr val="2E74B5"/>
                      </a:solidFill>
                      <a:prstDash val="solid"/>
                      <a:round/>
                      <a:headEnd type="none" w="sm" len="sm"/>
                      <a:tailEnd type="none" w="sm" len="sm"/>
                    </a:lnR>
                    <a:lnT w="12650" cap="flat" cmpd="sng">
                      <a:solidFill>
                        <a:srgbClr val="2E74B5"/>
                      </a:solidFill>
                      <a:prstDash val="solid"/>
                      <a:round/>
                      <a:headEnd type="none" w="sm" len="sm"/>
                      <a:tailEnd type="none" w="sm" len="sm"/>
                    </a:lnT>
                    <a:lnB w="12650" cap="flat" cmpd="sng">
                      <a:solidFill>
                        <a:srgbClr val="000000"/>
                      </a:solidFill>
                      <a:prstDash val="solid"/>
                      <a:round/>
                      <a:headEnd type="none" w="sm" len="sm"/>
                      <a:tailEnd type="none" w="sm" len="sm"/>
                    </a:lnB>
                    <a:solidFill>
                      <a:srgbClr val="9CC2E5"/>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5</a:t>
                      </a:r>
                      <a:endParaRPr sz="1200" b="1" dirty="0">
                        <a:latin typeface="Lato"/>
                        <a:ea typeface="Lato"/>
                        <a:cs typeface="Lato"/>
                        <a:sym typeface="Lato"/>
                      </a:endParaRPr>
                    </a:p>
                  </a:txBody>
                  <a:tcPr marL="68575" marR="68575" marT="91425" marB="91425">
                    <a:lnL w="12650" cap="flat" cmpd="sng">
                      <a:solidFill>
                        <a:srgbClr val="2E74B5"/>
                      </a:solidFill>
                      <a:prstDash val="solid"/>
                      <a:round/>
                      <a:headEnd type="none" w="sm" len="sm"/>
                      <a:tailEnd type="none" w="sm" len="sm"/>
                    </a:lnL>
                    <a:lnR w="12650" cap="flat" cmpd="sng">
                      <a:solidFill>
                        <a:srgbClr val="2E74B5"/>
                      </a:solidFill>
                      <a:prstDash val="solid"/>
                      <a:round/>
                      <a:headEnd type="none" w="sm" len="sm"/>
                      <a:tailEnd type="none" w="sm" len="sm"/>
                    </a:lnR>
                    <a:lnT w="12650" cap="flat" cmpd="sng">
                      <a:solidFill>
                        <a:srgbClr val="2E74B5"/>
                      </a:solidFill>
                      <a:prstDash val="solid"/>
                      <a:round/>
                      <a:headEnd type="none" w="sm" len="sm"/>
                      <a:tailEnd type="none" w="sm" len="sm"/>
                    </a:lnT>
                    <a:lnB w="12650" cap="flat" cmpd="sng">
                      <a:solidFill>
                        <a:srgbClr val="000000"/>
                      </a:solidFill>
                      <a:prstDash val="solid"/>
                      <a:round/>
                      <a:headEnd type="none" w="sm" len="sm"/>
                      <a:tailEnd type="none" w="sm" len="sm"/>
                    </a:lnB>
                    <a:solidFill>
                      <a:srgbClr val="9CC2E5"/>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spcBef>
                          <a:spcPts val="0"/>
                        </a:spcBef>
                        <a:spcAft>
                          <a:spcPts val="0"/>
                        </a:spcAft>
                        <a:buNone/>
                      </a:pPr>
                      <a:r>
                        <a:rPr lang="en-GB" sz="1200" b="1" dirty="0">
                          <a:latin typeface="Lato"/>
                          <a:ea typeface="Lato"/>
                          <a:cs typeface="Lato"/>
                          <a:sym typeface="Lato"/>
                        </a:rPr>
                        <a:t>3</a:t>
                      </a:r>
                      <a:endParaRPr sz="1200" b="1" dirty="0">
                        <a:latin typeface="Lato"/>
                        <a:ea typeface="Lato"/>
                        <a:cs typeface="Lato"/>
                        <a:sym typeface="Lato"/>
                      </a:endParaRPr>
                    </a:p>
                  </a:txBody>
                  <a:tcPr marL="68575" marR="68575" marT="91425" marB="91425">
                    <a:lnL w="12650" cap="flat" cmpd="sng">
                      <a:solidFill>
                        <a:srgbClr val="2E74B5"/>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2E74B5"/>
                      </a:solidFill>
                      <a:prstDash val="solid"/>
                      <a:round/>
                      <a:headEnd type="none" w="sm" len="sm"/>
                      <a:tailEnd type="none" w="sm" len="sm"/>
                    </a:lnT>
                    <a:lnB w="12650" cap="flat" cmpd="sng">
                      <a:solidFill>
                        <a:srgbClr val="000000"/>
                      </a:solidFill>
                      <a:prstDash val="solid"/>
                      <a:round/>
                      <a:headEnd type="none" w="sm" len="sm"/>
                      <a:tailEnd type="none" w="sm" len="sm"/>
                    </a:lnB>
                    <a:solidFill>
                      <a:srgbClr val="9CC2E5"/>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graphicFrame>
        <p:nvGraphicFramePr>
          <p:cNvPr id="308" name="Google Shape;308;p34"/>
          <p:cNvGraphicFramePr/>
          <p:nvPr/>
        </p:nvGraphicFramePr>
        <p:xfrm>
          <a:off x="791725" y="1565300"/>
          <a:ext cx="7820950" cy="2164080"/>
        </p:xfrm>
        <a:graphic>
          <a:graphicData uri="http://schemas.openxmlformats.org/drawingml/2006/table">
            <a:tbl>
              <a:tblPr>
                <a:noFill/>
                <a:tableStyleId>{C64B4156-FA52-4952-8E1C-901DFF73E81E}</a:tableStyleId>
              </a:tblPr>
              <a:tblGrid>
                <a:gridCol w="4323400">
                  <a:extLst>
                    <a:ext uri="{9D8B030D-6E8A-4147-A177-3AD203B41FA5}">
                      <a16:colId xmlns:a16="http://schemas.microsoft.com/office/drawing/2014/main" val="20000"/>
                    </a:ext>
                  </a:extLst>
                </a:gridCol>
                <a:gridCol w="829150">
                  <a:extLst>
                    <a:ext uri="{9D8B030D-6E8A-4147-A177-3AD203B41FA5}">
                      <a16:colId xmlns:a16="http://schemas.microsoft.com/office/drawing/2014/main" val="20001"/>
                    </a:ext>
                  </a:extLst>
                </a:gridCol>
                <a:gridCol w="482450">
                  <a:extLst>
                    <a:ext uri="{9D8B030D-6E8A-4147-A177-3AD203B41FA5}">
                      <a16:colId xmlns:a16="http://schemas.microsoft.com/office/drawing/2014/main" val="20002"/>
                    </a:ext>
                  </a:extLst>
                </a:gridCol>
                <a:gridCol w="829400">
                  <a:extLst>
                    <a:ext uri="{9D8B030D-6E8A-4147-A177-3AD203B41FA5}">
                      <a16:colId xmlns:a16="http://schemas.microsoft.com/office/drawing/2014/main" val="20003"/>
                    </a:ext>
                  </a:extLst>
                </a:gridCol>
                <a:gridCol w="467525">
                  <a:extLst>
                    <a:ext uri="{9D8B030D-6E8A-4147-A177-3AD203B41FA5}">
                      <a16:colId xmlns:a16="http://schemas.microsoft.com/office/drawing/2014/main" val="20004"/>
                    </a:ext>
                  </a:extLst>
                </a:gridCol>
                <a:gridCol w="889025">
                  <a:extLst>
                    <a:ext uri="{9D8B030D-6E8A-4147-A177-3AD203B41FA5}">
                      <a16:colId xmlns:a16="http://schemas.microsoft.com/office/drawing/2014/main" val="20005"/>
                    </a:ext>
                  </a:extLst>
                </a:gridCol>
              </a:tblGrid>
              <a:tr h="413000">
                <a:tc>
                  <a:txBody>
                    <a:bodyPr/>
                    <a:lstStyle/>
                    <a:p>
                      <a:pPr marL="0" lvl="0" indent="0" algn="l" rtl="0">
                        <a:spcBef>
                          <a:spcPts val="0"/>
                        </a:spcBef>
                        <a:spcAft>
                          <a:spcPts val="0"/>
                        </a:spcAft>
                        <a:buNone/>
                      </a:pPr>
                      <a:r>
                        <a:rPr lang="en-GB" sz="1100" dirty="0">
                          <a:latin typeface="Lato Light"/>
                          <a:ea typeface="Lato Light"/>
                          <a:cs typeface="Lato Light"/>
                          <a:sym typeface="Lato Light"/>
                        </a:rPr>
                        <a:t>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 Range from 1 to 5; 1 = Not at all; 5 = Very</a:t>
                      </a:r>
                      <a:endParaRPr sz="1100" dirty="0">
                        <a:latin typeface="Lato Light"/>
                        <a:ea typeface="Lato Light"/>
                        <a:cs typeface="Lato Light"/>
                        <a:sym typeface="Lato Light"/>
                      </a:endParaRPr>
                    </a:p>
                  </a:txBody>
                  <a:tcPr marL="66675" marR="66675" marT="95250" marB="95250">
                    <a:lnL w="12650" cap="flat" cmpd="sng">
                      <a:solidFill>
                        <a:srgbClr val="000000"/>
                      </a:solidFill>
                      <a:prstDash val="solid"/>
                      <a:round/>
                      <a:headEnd type="none" w="sm" len="sm"/>
                      <a:tailEnd type="none" w="sm" len="sm"/>
                    </a:lnL>
                    <a:lnR w="12650" cap="flat" cmpd="sng">
                      <a:solidFill>
                        <a:srgbClr val="F7CAAC"/>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F7CAA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Not at all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(1)</a:t>
                      </a:r>
                      <a:endParaRPr sz="1100" dirty="0">
                        <a:latin typeface="Lato Light"/>
                        <a:ea typeface="Lato Light"/>
                        <a:cs typeface="Lato Light"/>
                        <a:sym typeface="Lato Light"/>
                      </a:endParaRPr>
                    </a:p>
                  </a:txBody>
                  <a:tcPr marL="66675" marR="66675" marT="95250" marB="95250">
                    <a:lnL w="12650" cap="flat" cmpd="sng">
                      <a:solidFill>
                        <a:srgbClr val="F7CAAC"/>
                      </a:solidFill>
                      <a:prstDash val="solid"/>
                      <a:round/>
                      <a:headEnd type="none" w="sm" len="sm"/>
                      <a:tailEnd type="none" w="sm" len="sm"/>
                    </a:lnL>
                    <a:lnR w="12650" cap="flat" cmpd="sng">
                      <a:solidFill>
                        <a:srgbClr val="F7CAAC"/>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F7CAA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(2)</a:t>
                      </a:r>
                      <a:endParaRPr sz="1100" dirty="0">
                        <a:latin typeface="Lato Light"/>
                        <a:ea typeface="Lato Light"/>
                        <a:cs typeface="Lato Light"/>
                        <a:sym typeface="Lato Light"/>
                      </a:endParaRPr>
                    </a:p>
                  </a:txBody>
                  <a:tcPr marL="66675" marR="66675" marT="95250" marB="95250">
                    <a:lnL w="12650" cap="flat" cmpd="sng">
                      <a:solidFill>
                        <a:srgbClr val="F7CAAC"/>
                      </a:solidFill>
                      <a:prstDash val="solid"/>
                      <a:round/>
                      <a:headEnd type="none" w="sm" len="sm"/>
                      <a:tailEnd type="none" w="sm" len="sm"/>
                    </a:lnL>
                    <a:lnR w="12650" cap="flat" cmpd="sng">
                      <a:solidFill>
                        <a:srgbClr val="F7CAAC"/>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F7CAA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Somewhat</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(3)</a:t>
                      </a:r>
                      <a:endParaRPr sz="1100" dirty="0">
                        <a:latin typeface="Lato Light"/>
                        <a:ea typeface="Lato Light"/>
                        <a:cs typeface="Lato Light"/>
                        <a:sym typeface="Lato Light"/>
                      </a:endParaRPr>
                    </a:p>
                  </a:txBody>
                  <a:tcPr marL="66675" marR="66675" marT="95250" marB="95250">
                    <a:lnL w="12650" cap="flat" cmpd="sng">
                      <a:solidFill>
                        <a:srgbClr val="F7CAAC"/>
                      </a:solidFill>
                      <a:prstDash val="solid"/>
                      <a:round/>
                      <a:headEnd type="none" w="sm" len="sm"/>
                      <a:tailEnd type="none" w="sm" len="sm"/>
                    </a:lnL>
                    <a:lnR w="12650" cap="flat" cmpd="sng">
                      <a:solidFill>
                        <a:srgbClr val="F7CAAC"/>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F7CAA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(4)</a:t>
                      </a:r>
                      <a:endParaRPr sz="1100" dirty="0">
                        <a:latin typeface="Lato Light"/>
                        <a:ea typeface="Lato Light"/>
                        <a:cs typeface="Lato Light"/>
                        <a:sym typeface="Lato Light"/>
                      </a:endParaRPr>
                    </a:p>
                  </a:txBody>
                  <a:tcPr marL="66675" marR="66675" marT="95250" marB="95250">
                    <a:lnL w="12650" cap="flat" cmpd="sng">
                      <a:solidFill>
                        <a:srgbClr val="F7CAAC"/>
                      </a:solidFill>
                      <a:prstDash val="solid"/>
                      <a:round/>
                      <a:headEnd type="none" w="sm" len="sm"/>
                      <a:tailEnd type="none" w="sm" len="sm"/>
                    </a:lnL>
                    <a:lnR w="12650" cap="flat" cmpd="sng">
                      <a:solidFill>
                        <a:srgbClr val="F7CAAC"/>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F7CAA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Very</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(5)</a:t>
                      </a:r>
                      <a:endParaRPr sz="1100" dirty="0">
                        <a:latin typeface="Lato Light"/>
                        <a:ea typeface="Lato Light"/>
                        <a:cs typeface="Lato Light"/>
                        <a:sym typeface="Lato Light"/>
                      </a:endParaRPr>
                    </a:p>
                  </a:txBody>
                  <a:tcPr marL="66675" marR="66675" marT="95250" marB="95250">
                    <a:lnL w="12650" cap="flat" cmpd="sng">
                      <a:solidFill>
                        <a:srgbClr val="F7CAAC"/>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F7CAAC"/>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473050">
                <a:tc>
                  <a:txBody>
                    <a:bodyPr/>
                    <a:lstStyle/>
                    <a:p>
                      <a:pPr marL="0" lvl="0" indent="0" algn="l" rtl="0">
                        <a:spcBef>
                          <a:spcPts val="0"/>
                        </a:spcBef>
                        <a:spcAft>
                          <a:spcPts val="0"/>
                        </a:spcAft>
                        <a:buNone/>
                      </a:pPr>
                      <a:r>
                        <a:rPr lang="en-GB" sz="1200" b="1" dirty="0">
                          <a:latin typeface="Lato"/>
                          <a:ea typeface="Lato"/>
                          <a:cs typeface="Lato"/>
                          <a:sym typeface="Lato"/>
                        </a:rPr>
                        <a:t>Q#1. </a:t>
                      </a:r>
                      <a:r>
                        <a:rPr lang="en-GB" sz="1200" dirty="0">
                          <a:latin typeface="Lato Light"/>
                          <a:ea typeface="Lato Light"/>
                          <a:cs typeface="Lato Light"/>
                          <a:sym typeface="Lato Light"/>
                        </a:rPr>
                        <a:t>How</a:t>
                      </a:r>
                      <a:r>
                        <a:rPr lang="en-GB" sz="1200" b="1" dirty="0">
                          <a:latin typeface="Lato"/>
                          <a:ea typeface="Lato"/>
                          <a:cs typeface="Lato"/>
                          <a:sym typeface="Lato"/>
                        </a:rPr>
                        <a:t> compassionate</a:t>
                      </a:r>
                      <a:r>
                        <a:rPr lang="en-GB" sz="1200" dirty="0">
                          <a:latin typeface="Lato Light"/>
                          <a:ea typeface="Lato Light"/>
                          <a:cs typeface="Lato Light"/>
                          <a:sym typeface="Lato Light"/>
                        </a:rPr>
                        <a:t> was the decision writer </a:t>
                      </a:r>
                      <a:r>
                        <a:rPr lang="en-GB" sz="1200" b="1" dirty="0">
                          <a:latin typeface="Lato"/>
                          <a:ea typeface="Lato"/>
                          <a:cs typeface="Lato"/>
                          <a:sym typeface="Lato"/>
                        </a:rPr>
                        <a:t>toward the losing party </a:t>
                      </a:r>
                      <a:r>
                        <a:rPr lang="en-GB" sz="1200" dirty="0">
                          <a:latin typeface="Lato Light"/>
                          <a:ea typeface="Lato Light"/>
                          <a:cs typeface="Lato Light"/>
                          <a:sym typeface="Lato Light"/>
                        </a:rPr>
                        <a:t>in this case?</a:t>
                      </a:r>
                      <a:endParaRPr sz="1200" dirty="0">
                        <a:latin typeface="Lato Light"/>
                        <a:ea typeface="Lato Light"/>
                        <a:cs typeface="Lato Light"/>
                        <a:sym typeface="Lato Light"/>
                      </a:endParaRPr>
                    </a:p>
                  </a:txBody>
                  <a:tcPr marL="66675" marR="66675" marT="95250" marB="95250">
                    <a:lnL w="12650" cap="flat" cmpd="sng">
                      <a:solidFill>
                        <a:srgbClr val="000000"/>
                      </a:solidFill>
                      <a:prstDash val="solid"/>
                      <a:round/>
                      <a:headEnd type="none" w="sm" len="sm"/>
                      <a:tailEnd type="none" w="sm" len="sm"/>
                    </a:lnL>
                    <a:lnR w="12650" cap="flat" cmpd="sng">
                      <a:solidFill>
                        <a:srgbClr val="F7CAAC"/>
                      </a:solidFill>
                      <a:prstDash val="solid"/>
                      <a:round/>
                      <a:headEnd type="none" w="sm" len="sm"/>
                      <a:tailEnd type="none" w="sm" len="sm"/>
                    </a:lnR>
                    <a:lnT w="12650" cap="flat" cmpd="sng">
                      <a:solidFill>
                        <a:srgbClr val="F7CAAC"/>
                      </a:solidFill>
                      <a:prstDash val="solid"/>
                      <a:round/>
                      <a:headEnd type="none" w="sm" len="sm"/>
                      <a:tailEnd type="none" w="sm" len="sm"/>
                    </a:lnT>
                    <a:lnB w="12650" cap="flat" cmpd="sng">
                      <a:solidFill>
                        <a:srgbClr val="000000"/>
                      </a:solidFill>
                      <a:prstDash val="solid"/>
                      <a:round/>
                      <a:headEnd type="none" w="sm" len="sm"/>
                      <a:tailEnd type="none" w="sm" len="sm"/>
                    </a:lnB>
                    <a:solidFill>
                      <a:srgbClr val="FBE4D5"/>
                    </a:solidFill>
                  </a:tcPr>
                </a:tc>
                <a:tc>
                  <a:txBody>
                    <a:bodyPr/>
                    <a:lstStyle/>
                    <a:p>
                      <a:pPr marL="0" lvl="0" indent="0" algn="l" rtl="0">
                        <a:lnSpc>
                          <a:spcPct val="115000"/>
                        </a:lnSpc>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7</a:t>
                      </a:r>
                      <a:endParaRPr sz="1200" b="1" dirty="0">
                        <a:latin typeface="Lato"/>
                        <a:ea typeface="Lato"/>
                        <a:cs typeface="Lato"/>
                        <a:sym typeface="Lato"/>
                      </a:endParaRPr>
                    </a:p>
                  </a:txBody>
                  <a:tcPr marL="66675" marR="66675" marT="95250" marB="95250">
                    <a:lnL w="12650" cap="flat" cmpd="sng">
                      <a:solidFill>
                        <a:srgbClr val="F7CAAC"/>
                      </a:solidFill>
                      <a:prstDash val="solid"/>
                      <a:round/>
                      <a:headEnd type="none" w="sm" len="sm"/>
                      <a:tailEnd type="none" w="sm" len="sm"/>
                    </a:lnL>
                    <a:lnR w="12650" cap="flat" cmpd="sng">
                      <a:solidFill>
                        <a:srgbClr val="F7CAAC"/>
                      </a:solidFill>
                      <a:prstDash val="solid"/>
                      <a:round/>
                      <a:headEnd type="none" w="sm" len="sm"/>
                      <a:tailEnd type="none" w="sm" len="sm"/>
                    </a:lnR>
                    <a:lnT w="12650" cap="flat" cmpd="sng">
                      <a:solidFill>
                        <a:srgbClr val="F7CAAC"/>
                      </a:solidFill>
                      <a:prstDash val="solid"/>
                      <a:round/>
                      <a:headEnd type="none" w="sm" len="sm"/>
                      <a:tailEnd type="none" w="sm" len="sm"/>
                    </a:lnT>
                    <a:lnB w="12650" cap="flat" cmpd="sng">
                      <a:solidFill>
                        <a:srgbClr val="000000"/>
                      </a:solidFill>
                      <a:prstDash val="solid"/>
                      <a:round/>
                      <a:headEnd type="none" w="sm" len="sm"/>
                      <a:tailEnd type="none" w="sm" len="sm"/>
                    </a:lnB>
                    <a:solidFill>
                      <a:srgbClr val="FBE4D5"/>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 2</a:t>
                      </a:r>
                      <a:endParaRPr sz="1200" b="1" dirty="0">
                        <a:latin typeface="Lato"/>
                        <a:ea typeface="Lato"/>
                        <a:cs typeface="Lato"/>
                        <a:sym typeface="Lato"/>
                      </a:endParaRPr>
                    </a:p>
                  </a:txBody>
                  <a:tcPr marL="66675" marR="66675" marT="95250" marB="95250">
                    <a:lnL w="12650" cap="flat" cmpd="sng">
                      <a:solidFill>
                        <a:srgbClr val="F7CAAC"/>
                      </a:solidFill>
                      <a:prstDash val="solid"/>
                      <a:round/>
                      <a:headEnd type="none" w="sm" len="sm"/>
                      <a:tailEnd type="none" w="sm" len="sm"/>
                    </a:lnL>
                    <a:lnR w="12650" cap="flat" cmpd="sng">
                      <a:solidFill>
                        <a:srgbClr val="F7CAAC"/>
                      </a:solidFill>
                      <a:prstDash val="solid"/>
                      <a:round/>
                      <a:headEnd type="none" w="sm" len="sm"/>
                      <a:tailEnd type="none" w="sm" len="sm"/>
                    </a:lnR>
                    <a:lnT w="12650" cap="flat" cmpd="sng">
                      <a:solidFill>
                        <a:srgbClr val="F7CAAC"/>
                      </a:solidFill>
                      <a:prstDash val="solid"/>
                      <a:round/>
                      <a:headEnd type="none" w="sm" len="sm"/>
                      <a:tailEnd type="none" w="sm" len="sm"/>
                    </a:lnT>
                    <a:lnB w="12650" cap="flat" cmpd="sng">
                      <a:solidFill>
                        <a:srgbClr val="000000"/>
                      </a:solidFill>
                      <a:prstDash val="solid"/>
                      <a:round/>
                      <a:headEnd type="none" w="sm" len="sm"/>
                      <a:tailEnd type="none" w="sm" len="sm"/>
                    </a:lnB>
                    <a:solidFill>
                      <a:srgbClr val="FBE4D5"/>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0</a:t>
                      </a:r>
                      <a:endParaRPr sz="1200" b="1" dirty="0">
                        <a:latin typeface="Lato"/>
                        <a:ea typeface="Lato"/>
                        <a:cs typeface="Lato"/>
                        <a:sym typeface="Lato"/>
                      </a:endParaRPr>
                    </a:p>
                  </a:txBody>
                  <a:tcPr marL="66675" marR="66675" marT="95250" marB="95250">
                    <a:lnL w="12650" cap="flat" cmpd="sng">
                      <a:solidFill>
                        <a:srgbClr val="F7CAAC"/>
                      </a:solidFill>
                      <a:prstDash val="solid"/>
                      <a:round/>
                      <a:headEnd type="none" w="sm" len="sm"/>
                      <a:tailEnd type="none" w="sm" len="sm"/>
                    </a:lnL>
                    <a:lnR w="12650" cap="flat" cmpd="sng">
                      <a:solidFill>
                        <a:srgbClr val="F7CAAC"/>
                      </a:solidFill>
                      <a:prstDash val="solid"/>
                      <a:round/>
                      <a:headEnd type="none" w="sm" len="sm"/>
                      <a:tailEnd type="none" w="sm" len="sm"/>
                    </a:lnR>
                    <a:lnT w="12650" cap="flat" cmpd="sng">
                      <a:solidFill>
                        <a:srgbClr val="F7CAAC"/>
                      </a:solidFill>
                      <a:prstDash val="solid"/>
                      <a:round/>
                      <a:headEnd type="none" w="sm" len="sm"/>
                      <a:tailEnd type="none" w="sm" len="sm"/>
                    </a:lnT>
                    <a:lnB w="12650" cap="flat" cmpd="sng">
                      <a:solidFill>
                        <a:srgbClr val="000000"/>
                      </a:solidFill>
                      <a:prstDash val="solid"/>
                      <a:round/>
                      <a:headEnd type="none" w="sm" len="sm"/>
                      <a:tailEnd type="none" w="sm" len="sm"/>
                    </a:lnB>
                    <a:solidFill>
                      <a:srgbClr val="FBE4D5"/>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0</a:t>
                      </a:r>
                      <a:endParaRPr sz="1200" b="1" dirty="0">
                        <a:latin typeface="Lato"/>
                        <a:ea typeface="Lato"/>
                        <a:cs typeface="Lato"/>
                        <a:sym typeface="Lato"/>
                      </a:endParaRPr>
                    </a:p>
                  </a:txBody>
                  <a:tcPr marL="66675" marR="66675" marT="95250" marB="95250">
                    <a:lnL w="12650" cap="flat" cmpd="sng">
                      <a:solidFill>
                        <a:srgbClr val="F7CAAC"/>
                      </a:solidFill>
                      <a:prstDash val="solid"/>
                      <a:round/>
                      <a:headEnd type="none" w="sm" len="sm"/>
                      <a:tailEnd type="none" w="sm" len="sm"/>
                    </a:lnL>
                    <a:lnR w="12650" cap="flat" cmpd="sng">
                      <a:solidFill>
                        <a:srgbClr val="F7CAAC"/>
                      </a:solidFill>
                      <a:prstDash val="solid"/>
                      <a:round/>
                      <a:headEnd type="none" w="sm" len="sm"/>
                      <a:tailEnd type="none" w="sm" len="sm"/>
                    </a:lnR>
                    <a:lnT w="12650" cap="flat" cmpd="sng">
                      <a:solidFill>
                        <a:srgbClr val="F7CAAC"/>
                      </a:solidFill>
                      <a:prstDash val="solid"/>
                      <a:round/>
                      <a:headEnd type="none" w="sm" len="sm"/>
                      <a:tailEnd type="none" w="sm" len="sm"/>
                    </a:lnT>
                    <a:lnB w="12650" cap="flat" cmpd="sng">
                      <a:solidFill>
                        <a:srgbClr val="000000"/>
                      </a:solidFill>
                      <a:prstDash val="solid"/>
                      <a:round/>
                      <a:headEnd type="none" w="sm" len="sm"/>
                      <a:tailEnd type="none" w="sm" len="sm"/>
                    </a:lnB>
                    <a:solidFill>
                      <a:srgbClr val="FBE4D5"/>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0</a:t>
                      </a:r>
                      <a:endParaRPr sz="1200" b="1" dirty="0">
                        <a:latin typeface="Lato"/>
                        <a:ea typeface="Lato"/>
                        <a:cs typeface="Lato"/>
                        <a:sym typeface="Lato"/>
                      </a:endParaRPr>
                    </a:p>
                  </a:txBody>
                  <a:tcPr marL="66675" marR="66675" marT="95250" marB="95250">
                    <a:lnL w="12650" cap="flat" cmpd="sng">
                      <a:solidFill>
                        <a:srgbClr val="F7CAAC"/>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F7CAAC"/>
                      </a:solidFill>
                      <a:prstDash val="solid"/>
                      <a:round/>
                      <a:headEnd type="none" w="sm" len="sm"/>
                      <a:tailEnd type="none" w="sm" len="sm"/>
                    </a:lnT>
                    <a:lnB w="12650" cap="flat" cmpd="sng">
                      <a:solidFill>
                        <a:srgbClr val="000000"/>
                      </a:solidFill>
                      <a:prstDash val="solid"/>
                      <a:round/>
                      <a:headEnd type="none" w="sm" len="sm"/>
                      <a:tailEnd type="none" w="sm" len="sm"/>
                    </a:lnB>
                    <a:solidFill>
                      <a:srgbClr val="FBE4D5"/>
                    </a:solidFill>
                  </a:tcPr>
                </a:tc>
                <a:extLst>
                  <a:ext uri="{0D108BD9-81ED-4DB2-BD59-A6C34878D82A}">
                    <a16:rowId xmlns:a16="http://schemas.microsoft.com/office/drawing/2014/main" val="10001"/>
                  </a:ext>
                </a:extLst>
              </a:tr>
              <a:tr h="443950">
                <a:tc>
                  <a:txBody>
                    <a:bodyPr/>
                    <a:lstStyle/>
                    <a:p>
                      <a:pPr marL="0" lvl="0" indent="0" algn="l" rtl="0">
                        <a:spcBef>
                          <a:spcPts val="0"/>
                        </a:spcBef>
                        <a:spcAft>
                          <a:spcPts val="0"/>
                        </a:spcAft>
                        <a:buNone/>
                      </a:pPr>
                      <a:r>
                        <a:rPr lang="en-GB" sz="1100" dirty="0">
                          <a:latin typeface="Lato Light"/>
                          <a:ea typeface="Lato Light"/>
                          <a:cs typeface="Lato Light"/>
                          <a:sym typeface="Lato Light"/>
                        </a:rPr>
                        <a:t>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Range from 1 to 5; 1 = None at all; 5 = Significant</a:t>
                      </a:r>
                      <a:endParaRPr sz="1100" dirty="0">
                        <a:latin typeface="Lato Light"/>
                        <a:ea typeface="Lato Light"/>
                        <a:cs typeface="Lato Light"/>
                        <a:sym typeface="Lato Light"/>
                      </a:endParaRPr>
                    </a:p>
                  </a:txBody>
                  <a:tcPr marL="66675" marR="66675" marT="95250" marB="95250">
                    <a:lnL w="12650" cap="flat" cmpd="sng">
                      <a:solidFill>
                        <a:srgbClr val="000000"/>
                      </a:solidFill>
                      <a:prstDash val="solid"/>
                      <a:round/>
                      <a:headEnd type="none" w="sm" len="sm"/>
                      <a:tailEnd type="none" w="sm" len="sm"/>
                    </a:lnL>
                    <a:lnR w="12650" cap="flat" cmpd="sng">
                      <a:solidFill>
                        <a:srgbClr val="F4B083"/>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F4B083"/>
                      </a:solidFill>
                      <a:prstDash val="solid"/>
                      <a:round/>
                      <a:headEnd type="none" w="sm" len="sm"/>
                      <a:tailEnd type="none" w="sm" len="sm"/>
                    </a:lnB>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None at all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(1)</a:t>
                      </a:r>
                      <a:endParaRPr sz="1100" dirty="0">
                        <a:latin typeface="Lato Light"/>
                        <a:ea typeface="Lato Light"/>
                        <a:cs typeface="Lato Light"/>
                        <a:sym typeface="Lato Light"/>
                      </a:endParaRPr>
                    </a:p>
                  </a:txBody>
                  <a:tcPr marL="66675" marR="66675" marT="95250" marB="95250">
                    <a:lnL w="12650" cap="flat" cmpd="sng">
                      <a:solidFill>
                        <a:srgbClr val="F4B083"/>
                      </a:solidFill>
                      <a:prstDash val="solid"/>
                      <a:round/>
                      <a:headEnd type="none" w="sm" len="sm"/>
                      <a:tailEnd type="none" w="sm" len="sm"/>
                    </a:lnL>
                    <a:lnR w="12650" cap="flat" cmpd="sng">
                      <a:solidFill>
                        <a:srgbClr val="F4B083"/>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F4B083"/>
                      </a:solidFill>
                      <a:prstDash val="solid"/>
                      <a:round/>
                      <a:headEnd type="none" w="sm" len="sm"/>
                      <a:tailEnd type="none" w="sm" len="sm"/>
                    </a:lnB>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(2)</a:t>
                      </a:r>
                      <a:endParaRPr sz="1100" dirty="0">
                        <a:latin typeface="Lato Light"/>
                        <a:ea typeface="Lato Light"/>
                        <a:cs typeface="Lato Light"/>
                        <a:sym typeface="Lato Light"/>
                      </a:endParaRPr>
                    </a:p>
                  </a:txBody>
                  <a:tcPr marL="66675" marR="66675" marT="95250" marB="95250">
                    <a:lnL w="12650" cap="flat" cmpd="sng">
                      <a:solidFill>
                        <a:srgbClr val="F4B083"/>
                      </a:solidFill>
                      <a:prstDash val="solid"/>
                      <a:round/>
                      <a:headEnd type="none" w="sm" len="sm"/>
                      <a:tailEnd type="none" w="sm" len="sm"/>
                    </a:lnL>
                    <a:lnR w="12650" cap="flat" cmpd="sng">
                      <a:solidFill>
                        <a:srgbClr val="F4B083"/>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F4B083"/>
                      </a:solidFill>
                      <a:prstDash val="solid"/>
                      <a:round/>
                      <a:headEnd type="none" w="sm" len="sm"/>
                      <a:tailEnd type="none" w="sm" len="sm"/>
                    </a:lnB>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Somewhat</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(3)</a:t>
                      </a:r>
                      <a:endParaRPr sz="1100" dirty="0">
                        <a:latin typeface="Lato Light"/>
                        <a:ea typeface="Lato Light"/>
                        <a:cs typeface="Lato Light"/>
                        <a:sym typeface="Lato Light"/>
                      </a:endParaRPr>
                    </a:p>
                  </a:txBody>
                  <a:tcPr marL="66675" marR="66675" marT="95250" marB="95250">
                    <a:lnL w="12650" cap="flat" cmpd="sng">
                      <a:solidFill>
                        <a:srgbClr val="F4B083"/>
                      </a:solidFill>
                      <a:prstDash val="solid"/>
                      <a:round/>
                      <a:headEnd type="none" w="sm" len="sm"/>
                      <a:tailEnd type="none" w="sm" len="sm"/>
                    </a:lnL>
                    <a:lnR w="12650" cap="flat" cmpd="sng">
                      <a:solidFill>
                        <a:srgbClr val="F4B083"/>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F4B083"/>
                      </a:solidFill>
                      <a:prstDash val="solid"/>
                      <a:round/>
                      <a:headEnd type="none" w="sm" len="sm"/>
                      <a:tailEnd type="none" w="sm" len="sm"/>
                    </a:lnB>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(4)</a:t>
                      </a:r>
                      <a:endParaRPr sz="1100" dirty="0">
                        <a:latin typeface="Lato Light"/>
                        <a:ea typeface="Lato Light"/>
                        <a:cs typeface="Lato Light"/>
                        <a:sym typeface="Lato Light"/>
                      </a:endParaRPr>
                    </a:p>
                  </a:txBody>
                  <a:tcPr marL="66675" marR="66675" marT="95250" marB="95250">
                    <a:lnL w="12650" cap="flat" cmpd="sng">
                      <a:solidFill>
                        <a:srgbClr val="F4B083"/>
                      </a:solidFill>
                      <a:prstDash val="solid"/>
                      <a:round/>
                      <a:headEnd type="none" w="sm" len="sm"/>
                      <a:tailEnd type="none" w="sm" len="sm"/>
                    </a:lnL>
                    <a:lnR w="12650" cap="flat" cmpd="sng">
                      <a:solidFill>
                        <a:srgbClr val="F4B083"/>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F4B083"/>
                      </a:solidFill>
                      <a:prstDash val="solid"/>
                      <a:round/>
                      <a:headEnd type="none" w="sm" len="sm"/>
                      <a:tailEnd type="none" w="sm" len="sm"/>
                    </a:lnB>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Significant</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(5)</a:t>
                      </a:r>
                      <a:endParaRPr sz="1100" dirty="0">
                        <a:latin typeface="Lato Light"/>
                        <a:ea typeface="Lato Light"/>
                        <a:cs typeface="Lato Light"/>
                        <a:sym typeface="Lato Light"/>
                      </a:endParaRPr>
                    </a:p>
                  </a:txBody>
                  <a:tcPr marL="66675" marR="66675" marT="95250" marB="95250">
                    <a:lnL w="12650" cap="flat" cmpd="sng">
                      <a:solidFill>
                        <a:srgbClr val="F4B083"/>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F4B083"/>
                      </a:solidFill>
                      <a:prstDash val="solid"/>
                      <a:round/>
                      <a:headEnd type="none" w="sm" len="sm"/>
                      <a:tailEnd type="none" w="sm" len="sm"/>
                    </a:lnB>
                  </a:tcPr>
                </a:tc>
                <a:extLst>
                  <a:ext uri="{0D108BD9-81ED-4DB2-BD59-A6C34878D82A}">
                    <a16:rowId xmlns:a16="http://schemas.microsoft.com/office/drawing/2014/main" val="10002"/>
                  </a:ext>
                </a:extLst>
              </a:tr>
              <a:tr h="433175">
                <a:tc>
                  <a:txBody>
                    <a:bodyPr/>
                    <a:lstStyle/>
                    <a:p>
                      <a:pPr marL="0" lvl="0" indent="0" algn="l" rtl="0">
                        <a:spcBef>
                          <a:spcPts val="0"/>
                        </a:spcBef>
                        <a:spcAft>
                          <a:spcPts val="0"/>
                        </a:spcAft>
                        <a:buNone/>
                      </a:pPr>
                      <a:r>
                        <a:rPr lang="en-GB" sz="1200" b="1" dirty="0">
                          <a:latin typeface="Lato"/>
                          <a:ea typeface="Lato"/>
                          <a:cs typeface="Lato"/>
                          <a:sym typeface="Lato"/>
                        </a:rPr>
                        <a:t>Q#2</a:t>
                      </a:r>
                      <a:r>
                        <a:rPr lang="en-GB" sz="1200" dirty="0">
                          <a:latin typeface="Lato Light"/>
                          <a:ea typeface="Lato Light"/>
                          <a:cs typeface="Lato Light"/>
                          <a:sym typeface="Lato Light"/>
                        </a:rPr>
                        <a:t>. To what extent did the decision-writer convey </a:t>
                      </a:r>
                      <a:r>
                        <a:rPr lang="en-GB" sz="1200" b="1" dirty="0">
                          <a:latin typeface="Lato"/>
                          <a:ea typeface="Lato"/>
                          <a:cs typeface="Lato"/>
                          <a:sym typeface="Lato"/>
                        </a:rPr>
                        <a:t>respect for the dignity of the losing party</a:t>
                      </a:r>
                      <a:r>
                        <a:rPr lang="en-GB" sz="1200" dirty="0">
                          <a:latin typeface="Lato Light"/>
                          <a:ea typeface="Lato Light"/>
                          <a:cs typeface="Lato Light"/>
                          <a:sym typeface="Lato Light"/>
                        </a:rPr>
                        <a:t> in this case?</a:t>
                      </a:r>
                      <a:endParaRPr sz="1200" dirty="0">
                        <a:latin typeface="Lato Light"/>
                        <a:ea typeface="Lato Light"/>
                        <a:cs typeface="Lato Light"/>
                        <a:sym typeface="Lato Light"/>
                      </a:endParaRPr>
                    </a:p>
                  </a:txBody>
                  <a:tcPr marL="66675" marR="66675" marT="95250" marB="95250">
                    <a:lnL w="12650" cap="flat" cmpd="sng">
                      <a:solidFill>
                        <a:srgbClr val="000000"/>
                      </a:solidFill>
                      <a:prstDash val="solid"/>
                      <a:round/>
                      <a:headEnd type="none" w="sm" len="sm"/>
                      <a:tailEnd type="none" w="sm" len="sm"/>
                    </a:lnL>
                    <a:lnR w="12650" cap="flat" cmpd="sng">
                      <a:solidFill>
                        <a:srgbClr val="F4B083"/>
                      </a:solidFill>
                      <a:prstDash val="solid"/>
                      <a:round/>
                      <a:headEnd type="none" w="sm" len="sm"/>
                      <a:tailEnd type="none" w="sm" len="sm"/>
                    </a:lnR>
                    <a:lnT w="12650" cap="flat" cmpd="sng">
                      <a:solidFill>
                        <a:srgbClr val="F4B083"/>
                      </a:solidFill>
                      <a:prstDash val="solid"/>
                      <a:round/>
                      <a:headEnd type="none" w="sm" len="sm"/>
                      <a:tailEnd type="none" w="sm" len="sm"/>
                    </a:lnT>
                    <a:lnB w="12650" cap="flat" cmpd="sng">
                      <a:solidFill>
                        <a:srgbClr val="000000"/>
                      </a:solidFill>
                      <a:prstDash val="solid"/>
                      <a:round/>
                      <a:headEnd type="none" w="sm" len="sm"/>
                      <a:tailEnd type="none" w="sm" len="sm"/>
                    </a:lnB>
                    <a:solidFill>
                      <a:srgbClr val="F7CAAC"/>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 5</a:t>
                      </a:r>
                      <a:endParaRPr sz="1200" b="1" dirty="0">
                        <a:latin typeface="Lato"/>
                        <a:ea typeface="Lato"/>
                        <a:cs typeface="Lato"/>
                        <a:sym typeface="Lato"/>
                      </a:endParaRPr>
                    </a:p>
                  </a:txBody>
                  <a:tcPr marL="66675" marR="66675" marT="95250" marB="95250">
                    <a:lnL w="12650" cap="flat" cmpd="sng">
                      <a:solidFill>
                        <a:srgbClr val="F4B083"/>
                      </a:solidFill>
                      <a:prstDash val="solid"/>
                      <a:round/>
                      <a:headEnd type="none" w="sm" len="sm"/>
                      <a:tailEnd type="none" w="sm" len="sm"/>
                    </a:lnL>
                    <a:lnR w="12650" cap="flat" cmpd="sng">
                      <a:solidFill>
                        <a:srgbClr val="F4B083"/>
                      </a:solidFill>
                      <a:prstDash val="solid"/>
                      <a:round/>
                      <a:headEnd type="none" w="sm" len="sm"/>
                      <a:tailEnd type="none" w="sm" len="sm"/>
                    </a:lnR>
                    <a:lnT w="12650" cap="flat" cmpd="sng">
                      <a:solidFill>
                        <a:srgbClr val="F4B083"/>
                      </a:solidFill>
                      <a:prstDash val="solid"/>
                      <a:round/>
                      <a:headEnd type="none" w="sm" len="sm"/>
                      <a:tailEnd type="none" w="sm" len="sm"/>
                    </a:lnT>
                    <a:lnB w="12650" cap="flat" cmpd="sng">
                      <a:solidFill>
                        <a:srgbClr val="000000"/>
                      </a:solidFill>
                      <a:prstDash val="solid"/>
                      <a:round/>
                      <a:headEnd type="none" w="sm" len="sm"/>
                      <a:tailEnd type="none" w="sm" len="sm"/>
                    </a:lnB>
                    <a:solidFill>
                      <a:srgbClr val="F7CAAC"/>
                    </a:solidFill>
                  </a:tcPr>
                </a:tc>
                <a:tc>
                  <a:txBody>
                    <a:bodyPr/>
                    <a:lstStyle/>
                    <a:p>
                      <a:pPr marL="0" lvl="0" indent="0" algn="l" rtl="0">
                        <a:lnSpc>
                          <a:spcPct val="115000"/>
                        </a:lnSpc>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3</a:t>
                      </a:r>
                      <a:endParaRPr sz="1200" b="1" dirty="0">
                        <a:latin typeface="Lato"/>
                        <a:ea typeface="Lato"/>
                        <a:cs typeface="Lato"/>
                        <a:sym typeface="Lato"/>
                      </a:endParaRPr>
                    </a:p>
                  </a:txBody>
                  <a:tcPr marL="66675" marR="66675" marT="95250" marB="95250">
                    <a:lnL w="12650" cap="flat" cmpd="sng">
                      <a:solidFill>
                        <a:srgbClr val="F4B083"/>
                      </a:solidFill>
                      <a:prstDash val="solid"/>
                      <a:round/>
                      <a:headEnd type="none" w="sm" len="sm"/>
                      <a:tailEnd type="none" w="sm" len="sm"/>
                    </a:lnL>
                    <a:lnR w="12650" cap="flat" cmpd="sng">
                      <a:solidFill>
                        <a:srgbClr val="F4B083"/>
                      </a:solidFill>
                      <a:prstDash val="solid"/>
                      <a:round/>
                      <a:headEnd type="none" w="sm" len="sm"/>
                      <a:tailEnd type="none" w="sm" len="sm"/>
                    </a:lnR>
                    <a:lnT w="12650" cap="flat" cmpd="sng">
                      <a:solidFill>
                        <a:srgbClr val="F4B083"/>
                      </a:solidFill>
                      <a:prstDash val="solid"/>
                      <a:round/>
                      <a:headEnd type="none" w="sm" len="sm"/>
                      <a:tailEnd type="none" w="sm" len="sm"/>
                    </a:lnT>
                    <a:lnB w="12650" cap="flat" cmpd="sng">
                      <a:solidFill>
                        <a:srgbClr val="000000"/>
                      </a:solidFill>
                      <a:prstDash val="solid"/>
                      <a:round/>
                      <a:headEnd type="none" w="sm" len="sm"/>
                      <a:tailEnd type="none" w="sm" len="sm"/>
                    </a:lnB>
                    <a:solidFill>
                      <a:srgbClr val="F7CAAC"/>
                    </a:solidFill>
                  </a:tcPr>
                </a:tc>
                <a:tc>
                  <a:txBody>
                    <a:bodyPr/>
                    <a:lstStyle/>
                    <a:p>
                      <a:pPr marL="0" lvl="0" indent="0" algn="l" rtl="0">
                        <a:lnSpc>
                          <a:spcPct val="115000"/>
                        </a:lnSpc>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1</a:t>
                      </a:r>
                      <a:endParaRPr sz="1200" b="1" dirty="0">
                        <a:latin typeface="Lato"/>
                        <a:ea typeface="Lato"/>
                        <a:cs typeface="Lato"/>
                        <a:sym typeface="Lato"/>
                      </a:endParaRPr>
                    </a:p>
                  </a:txBody>
                  <a:tcPr marL="66675" marR="66675" marT="95250" marB="95250">
                    <a:lnL w="12650" cap="flat" cmpd="sng">
                      <a:solidFill>
                        <a:srgbClr val="F4B083"/>
                      </a:solidFill>
                      <a:prstDash val="solid"/>
                      <a:round/>
                      <a:headEnd type="none" w="sm" len="sm"/>
                      <a:tailEnd type="none" w="sm" len="sm"/>
                    </a:lnL>
                    <a:lnR w="12650" cap="flat" cmpd="sng">
                      <a:solidFill>
                        <a:srgbClr val="F4B083"/>
                      </a:solidFill>
                      <a:prstDash val="solid"/>
                      <a:round/>
                      <a:headEnd type="none" w="sm" len="sm"/>
                      <a:tailEnd type="none" w="sm" len="sm"/>
                    </a:lnR>
                    <a:lnT w="12650" cap="flat" cmpd="sng">
                      <a:solidFill>
                        <a:srgbClr val="F4B083"/>
                      </a:solidFill>
                      <a:prstDash val="solid"/>
                      <a:round/>
                      <a:headEnd type="none" w="sm" len="sm"/>
                      <a:tailEnd type="none" w="sm" len="sm"/>
                    </a:lnT>
                    <a:lnB w="12650" cap="flat" cmpd="sng">
                      <a:solidFill>
                        <a:srgbClr val="000000"/>
                      </a:solidFill>
                      <a:prstDash val="solid"/>
                      <a:round/>
                      <a:headEnd type="none" w="sm" len="sm"/>
                      <a:tailEnd type="none" w="sm" len="sm"/>
                    </a:lnB>
                    <a:solidFill>
                      <a:srgbClr val="F7CAAC"/>
                    </a:solidFill>
                  </a:tcPr>
                </a:tc>
                <a:tc>
                  <a:txBody>
                    <a:bodyPr/>
                    <a:lstStyle/>
                    <a:p>
                      <a:pPr marL="0" lvl="0" indent="0" algn="l" rtl="0">
                        <a:lnSpc>
                          <a:spcPct val="115000"/>
                        </a:lnSpc>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0</a:t>
                      </a:r>
                      <a:endParaRPr sz="1200" b="1" dirty="0">
                        <a:latin typeface="Lato"/>
                        <a:ea typeface="Lato"/>
                        <a:cs typeface="Lato"/>
                        <a:sym typeface="Lato"/>
                      </a:endParaRPr>
                    </a:p>
                  </a:txBody>
                  <a:tcPr marL="66675" marR="66675" marT="95250" marB="95250">
                    <a:lnL w="12650" cap="flat" cmpd="sng">
                      <a:solidFill>
                        <a:srgbClr val="F4B083"/>
                      </a:solidFill>
                      <a:prstDash val="solid"/>
                      <a:round/>
                      <a:headEnd type="none" w="sm" len="sm"/>
                      <a:tailEnd type="none" w="sm" len="sm"/>
                    </a:lnL>
                    <a:lnR w="12650" cap="flat" cmpd="sng">
                      <a:solidFill>
                        <a:srgbClr val="F4B083"/>
                      </a:solidFill>
                      <a:prstDash val="solid"/>
                      <a:round/>
                      <a:headEnd type="none" w="sm" len="sm"/>
                      <a:tailEnd type="none" w="sm" len="sm"/>
                    </a:lnR>
                    <a:lnT w="12650" cap="flat" cmpd="sng">
                      <a:solidFill>
                        <a:srgbClr val="F4B083"/>
                      </a:solidFill>
                      <a:prstDash val="solid"/>
                      <a:round/>
                      <a:headEnd type="none" w="sm" len="sm"/>
                      <a:tailEnd type="none" w="sm" len="sm"/>
                    </a:lnT>
                    <a:lnB w="12650" cap="flat" cmpd="sng">
                      <a:solidFill>
                        <a:srgbClr val="000000"/>
                      </a:solidFill>
                      <a:prstDash val="solid"/>
                      <a:round/>
                      <a:headEnd type="none" w="sm" len="sm"/>
                      <a:tailEnd type="none" w="sm" len="sm"/>
                    </a:lnB>
                    <a:solidFill>
                      <a:srgbClr val="F7CAAC"/>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 0</a:t>
                      </a:r>
                      <a:endParaRPr sz="1200" b="1" dirty="0">
                        <a:latin typeface="Lato"/>
                        <a:ea typeface="Lato"/>
                        <a:cs typeface="Lato"/>
                        <a:sym typeface="Lato"/>
                      </a:endParaRPr>
                    </a:p>
                  </a:txBody>
                  <a:tcPr marL="66675" marR="66675" marT="95250" marB="95250">
                    <a:lnL w="12650" cap="flat" cmpd="sng">
                      <a:solidFill>
                        <a:srgbClr val="F4B083"/>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F4B083"/>
                      </a:solidFill>
                      <a:prstDash val="solid"/>
                      <a:round/>
                      <a:headEnd type="none" w="sm" len="sm"/>
                      <a:tailEnd type="none" w="sm" len="sm"/>
                    </a:lnT>
                    <a:lnB w="12650" cap="flat" cmpd="sng">
                      <a:solidFill>
                        <a:srgbClr val="000000"/>
                      </a:solidFill>
                      <a:prstDash val="solid"/>
                      <a:round/>
                      <a:headEnd type="none" w="sm" len="sm"/>
                      <a:tailEnd type="none" w="sm" len="sm"/>
                    </a:lnB>
                    <a:solidFill>
                      <a:srgbClr val="F7CAAC"/>
                    </a:solidFill>
                  </a:tcPr>
                </a:tc>
                <a:extLst>
                  <a:ext uri="{0D108BD9-81ED-4DB2-BD59-A6C34878D82A}">
                    <a16:rowId xmlns:a16="http://schemas.microsoft.com/office/drawing/2014/main" val="10003"/>
                  </a:ext>
                </a:extLst>
              </a:tr>
            </a:tbl>
          </a:graphicData>
        </a:graphic>
      </p:graphicFrame>
      <p:sp>
        <p:nvSpPr>
          <p:cNvPr id="309" name="Google Shape;309;p34"/>
          <p:cNvSpPr txBox="1">
            <a:spLocks noGrp="1"/>
          </p:cNvSpPr>
          <p:nvPr>
            <p:ph type="title"/>
          </p:nvPr>
        </p:nvSpPr>
        <p:spPr>
          <a:xfrm>
            <a:off x="2521150" y="1065200"/>
            <a:ext cx="3725700" cy="35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800" dirty="0"/>
              <a:t>Survey Responses: </a:t>
            </a:r>
            <a:r>
              <a:rPr lang="en-GB" sz="1800" dirty="0">
                <a:solidFill>
                  <a:schemeClr val="accent6"/>
                </a:solidFill>
              </a:rPr>
              <a:t>Decision #2</a:t>
            </a:r>
            <a:endParaRPr sz="1800" dirty="0"/>
          </a:p>
          <a:p>
            <a:pPr marL="0" lvl="0" indent="0" algn="l" rtl="0">
              <a:spcBef>
                <a:spcPts val="0"/>
              </a:spcBef>
              <a:spcAft>
                <a:spcPts val="0"/>
              </a:spcAft>
              <a:buNone/>
            </a:pPr>
            <a:endParaRPr dirty="0"/>
          </a:p>
        </p:txBody>
      </p:sp>
      <p:graphicFrame>
        <p:nvGraphicFramePr>
          <p:cNvPr id="310" name="Google Shape;310;p34"/>
          <p:cNvGraphicFramePr/>
          <p:nvPr/>
        </p:nvGraphicFramePr>
        <p:xfrm>
          <a:off x="791725" y="3811550"/>
          <a:ext cx="7820950" cy="1082040"/>
        </p:xfrm>
        <a:graphic>
          <a:graphicData uri="http://schemas.openxmlformats.org/drawingml/2006/table">
            <a:tbl>
              <a:tblPr>
                <a:noFill/>
                <a:tableStyleId>{C64B4156-FA52-4952-8E1C-901DFF73E81E}</a:tableStyleId>
              </a:tblPr>
              <a:tblGrid>
                <a:gridCol w="4389925">
                  <a:extLst>
                    <a:ext uri="{9D8B030D-6E8A-4147-A177-3AD203B41FA5}">
                      <a16:colId xmlns:a16="http://schemas.microsoft.com/office/drawing/2014/main" val="20000"/>
                    </a:ext>
                  </a:extLst>
                </a:gridCol>
                <a:gridCol w="762625">
                  <a:extLst>
                    <a:ext uri="{9D8B030D-6E8A-4147-A177-3AD203B41FA5}">
                      <a16:colId xmlns:a16="http://schemas.microsoft.com/office/drawing/2014/main" val="20001"/>
                    </a:ext>
                  </a:extLst>
                </a:gridCol>
                <a:gridCol w="798875">
                  <a:extLst>
                    <a:ext uri="{9D8B030D-6E8A-4147-A177-3AD203B41FA5}">
                      <a16:colId xmlns:a16="http://schemas.microsoft.com/office/drawing/2014/main" val="20002"/>
                    </a:ext>
                  </a:extLst>
                </a:gridCol>
                <a:gridCol w="1099750">
                  <a:extLst>
                    <a:ext uri="{9D8B030D-6E8A-4147-A177-3AD203B41FA5}">
                      <a16:colId xmlns:a16="http://schemas.microsoft.com/office/drawing/2014/main" val="20003"/>
                    </a:ext>
                  </a:extLst>
                </a:gridCol>
                <a:gridCol w="769775">
                  <a:extLst>
                    <a:ext uri="{9D8B030D-6E8A-4147-A177-3AD203B41FA5}">
                      <a16:colId xmlns:a16="http://schemas.microsoft.com/office/drawing/2014/main" val="20004"/>
                    </a:ext>
                  </a:extLst>
                </a:gridCol>
              </a:tblGrid>
              <a:tr h="473775">
                <a:tc>
                  <a:txBody>
                    <a:bodyPr/>
                    <a:lstStyle/>
                    <a:p>
                      <a:pPr marL="0" lvl="0" indent="0" algn="l" rtl="0">
                        <a:spcBef>
                          <a:spcPts val="0"/>
                        </a:spcBef>
                        <a:spcAft>
                          <a:spcPts val="0"/>
                        </a:spcAft>
                        <a:buNone/>
                      </a:pPr>
                      <a:r>
                        <a:rPr lang="en-GB" sz="1100" dirty="0">
                          <a:latin typeface="Lato Light"/>
                          <a:ea typeface="Lato Light"/>
                          <a:cs typeface="Lato Light"/>
                          <a:sym typeface="Lato Light"/>
                        </a:rPr>
                        <a:t>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Range from 1 to 4; 1= Not at all; 3= Significant Degree; 4 = Not Sure</a:t>
                      </a:r>
                      <a:endParaRPr sz="1100" dirty="0">
                        <a:latin typeface="Lato Light"/>
                        <a:ea typeface="Lato Light"/>
                        <a:cs typeface="Lato Light"/>
                        <a:sym typeface="Lato Light"/>
                      </a:endParaRPr>
                    </a:p>
                  </a:txBody>
                  <a:tcPr marL="66675" marR="66675" marT="95250" marB="95250">
                    <a:lnL w="12650" cap="flat" cmpd="sng">
                      <a:solidFill>
                        <a:srgbClr val="000000"/>
                      </a:solidFill>
                      <a:prstDash val="solid"/>
                      <a:round/>
                      <a:headEnd type="none" w="sm" len="sm"/>
                      <a:tailEnd type="none" w="sm" len="sm"/>
                    </a:lnL>
                    <a:lnR w="12650" cap="flat" cmpd="sng">
                      <a:solidFill>
                        <a:srgbClr val="C45911"/>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C45911"/>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Not at all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(1)</a:t>
                      </a:r>
                      <a:endParaRPr sz="1100" dirty="0">
                        <a:latin typeface="Lato Light"/>
                        <a:ea typeface="Lato Light"/>
                        <a:cs typeface="Lato Light"/>
                        <a:sym typeface="Lato Light"/>
                      </a:endParaRPr>
                    </a:p>
                  </a:txBody>
                  <a:tcPr marL="66675" marR="66675" marT="95250" marB="95250">
                    <a:lnL w="12650" cap="flat" cmpd="sng">
                      <a:solidFill>
                        <a:srgbClr val="C45911"/>
                      </a:solidFill>
                      <a:prstDash val="solid"/>
                      <a:round/>
                      <a:headEnd type="none" w="sm" len="sm"/>
                      <a:tailEnd type="none" w="sm" len="sm"/>
                    </a:lnL>
                    <a:lnR w="12650" cap="flat" cmpd="sng">
                      <a:solidFill>
                        <a:srgbClr val="C45911"/>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C45911"/>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Somewhat </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(2)</a:t>
                      </a:r>
                      <a:endParaRPr sz="1100" dirty="0">
                        <a:latin typeface="Lato Light"/>
                        <a:ea typeface="Lato Light"/>
                        <a:cs typeface="Lato Light"/>
                        <a:sym typeface="Lato Light"/>
                      </a:endParaRPr>
                    </a:p>
                  </a:txBody>
                  <a:tcPr marL="66675" marR="66675" marT="95250" marB="95250">
                    <a:lnL w="12650" cap="flat" cmpd="sng">
                      <a:solidFill>
                        <a:srgbClr val="C45911"/>
                      </a:solidFill>
                      <a:prstDash val="solid"/>
                      <a:round/>
                      <a:headEnd type="none" w="sm" len="sm"/>
                      <a:tailEnd type="none" w="sm" len="sm"/>
                    </a:lnL>
                    <a:lnR w="12650" cap="flat" cmpd="sng">
                      <a:solidFill>
                        <a:srgbClr val="C45911"/>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C45911"/>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To a Significant Degree (3)</a:t>
                      </a:r>
                      <a:endParaRPr sz="1100" dirty="0">
                        <a:latin typeface="Lato Light"/>
                        <a:ea typeface="Lato Light"/>
                        <a:cs typeface="Lato Light"/>
                        <a:sym typeface="Lato Light"/>
                      </a:endParaRPr>
                    </a:p>
                  </a:txBody>
                  <a:tcPr marL="66675" marR="66675" marT="95250" marB="95250">
                    <a:lnL w="12650" cap="flat" cmpd="sng">
                      <a:solidFill>
                        <a:srgbClr val="C45911"/>
                      </a:solidFill>
                      <a:prstDash val="solid"/>
                      <a:round/>
                      <a:headEnd type="none" w="sm" len="sm"/>
                      <a:tailEnd type="none" w="sm" len="sm"/>
                    </a:lnL>
                    <a:lnR w="12650" cap="flat" cmpd="sng">
                      <a:solidFill>
                        <a:srgbClr val="C45911"/>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C45911"/>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GB" sz="1100" dirty="0">
                          <a:latin typeface="Lato Light"/>
                          <a:ea typeface="Lato Light"/>
                          <a:cs typeface="Lato Light"/>
                          <a:sym typeface="Lato Light"/>
                        </a:rPr>
                        <a:t>Not Sure</a:t>
                      </a:r>
                      <a:endParaRPr sz="1100" dirty="0">
                        <a:latin typeface="Lato Light"/>
                        <a:ea typeface="Lato Light"/>
                        <a:cs typeface="Lato Light"/>
                        <a:sym typeface="Lato Light"/>
                      </a:endParaRPr>
                    </a:p>
                    <a:p>
                      <a:pPr marL="0" lvl="0" indent="0" algn="l" rtl="0">
                        <a:spcBef>
                          <a:spcPts val="0"/>
                        </a:spcBef>
                        <a:spcAft>
                          <a:spcPts val="0"/>
                        </a:spcAft>
                        <a:buNone/>
                      </a:pPr>
                      <a:r>
                        <a:rPr lang="en-GB" sz="1100" dirty="0">
                          <a:latin typeface="Lato Light"/>
                          <a:ea typeface="Lato Light"/>
                          <a:cs typeface="Lato Light"/>
                          <a:sym typeface="Lato Light"/>
                        </a:rPr>
                        <a:t>(4)</a:t>
                      </a:r>
                      <a:endParaRPr sz="1100" dirty="0">
                        <a:latin typeface="Lato Light"/>
                        <a:ea typeface="Lato Light"/>
                        <a:cs typeface="Lato Light"/>
                        <a:sym typeface="Lato Light"/>
                      </a:endParaRPr>
                    </a:p>
                  </a:txBody>
                  <a:tcPr marL="66675" marR="66675" marT="95250" marB="95250">
                    <a:lnL w="12650" cap="flat" cmpd="sng">
                      <a:solidFill>
                        <a:srgbClr val="C45911"/>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C45911"/>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476675">
                <a:tc>
                  <a:txBody>
                    <a:bodyPr/>
                    <a:lstStyle/>
                    <a:p>
                      <a:pPr marL="0" lvl="0" indent="0" algn="l" rtl="0">
                        <a:spcBef>
                          <a:spcPts val="0"/>
                        </a:spcBef>
                        <a:spcAft>
                          <a:spcPts val="0"/>
                        </a:spcAft>
                        <a:buNone/>
                      </a:pPr>
                      <a:r>
                        <a:rPr lang="en-GB" sz="1200" b="1" dirty="0">
                          <a:latin typeface="Lato"/>
                          <a:ea typeface="Lato"/>
                          <a:cs typeface="Lato"/>
                          <a:sym typeface="Lato"/>
                        </a:rPr>
                        <a:t>Q#3.</a:t>
                      </a:r>
                      <a:r>
                        <a:rPr lang="en-GB" sz="1200" dirty="0">
                          <a:latin typeface="Lato Light"/>
                          <a:ea typeface="Lato Light"/>
                          <a:cs typeface="Lato Light"/>
                          <a:sym typeface="Lato Light"/>
                        </a:rPr>
                        <a:t> To what extent is this decision likely to </a:t>
                      </a:r>
                      <a:r>
                        <a:rPr lang="en-GB" sz="1200" b="1" dirty="0">
                          <a:latin typeface="Lato"/>
                          <a:ea typeface="Lato"/>
                          <a:cs typeface="Lato"/>
                          <a:sym typeface="Lato"/>
                        </a:rPr>
                        <a:t>foster public respect for the decision-maker and the judicial system</a:t>
                      </a:r>
                      <a:r>
                        <a:rPr lang="en-GB" sz="1200" dirty="0">
                          <a:latin typeface="Lato Light"/>
                          <a:ea typeface="Lato Light"/>
                          <a:cs typeface="Lato Light"/>
                          <a:sym typeface="Lato Light"/>
                        </a:rPr>
                        <a:t> overall?</a:t>
                      </a:r>
                      <a:endParaRPr sz="1200" dirty="0">
                        <a:latin typeface="Lato Light"/>
                        <a:ea typeface="Lato Light"/>
                        <a:cs typeface="Lato Light"/>
                        <a:sym typeface="Lato Light"/>
                      </a:endParaRPr>
                    </a:p>
                  </a:txBody>
                  <a:tcPr marL="66675" marR="66675" marT="95250" marB="95250">
                    <a:lnL w="12650" cap="flat" cmpd="sng">
                      <a:solidFill>
                        <a:srgbClr val="000000"/>
                      </a:solidFill>
                      <a:prstDash val="solid"/>
                      <a:round/>
                      <a:headEnd type="none" w="sm" len="sm"/>
                      <a:tailEnd type="none" w="sm" len="sm"/>
                    </a:lnL>
                    <a:lnR w="12650" cap="flat" cmpd="sng">
                      <a:solidFill>
                        <a:srgbClr val="C45911"/>
                      </a:solidFill>
                      <a:prstDash val="solid"/>
                      <a:round/>
                      <a:headEnd type="none" w="sm" len="sm"/>
                      <a:tailEnd type="none" w="sm" len="sm"/>
                    </a:lnR>
                    <a:lnT w="12650" cap="flat" cmpd="sng">
                      <a:solidFill>
                        <a:srgbClr val="C45911"/>
                      </a:solidFill>
                      <a:prstDash val="solid"/>
                      <a:round/>
                      <a:headEnd type="none" w="sm" len="sm"/>
                      <a:tailEnd type="none" w="sm" len="sm"/>
                    </a:lnT>
                    <a:lnB w="12650" cap="flat" cmpd="sng">
                      <a:solidFill>
                        <a:srgbClr val="000000"/>
                      </a:solidFill>
                      <a:prstDash val="solid"/>
                      <a:round/>
                      <a:headEnd type="none" w="sm" len="sm"/>
                      <a:tailEnd type="none" w="sm" len="sm"/>
                    </a:lnB>
                    <a:solidFill>
                      <a:srgbClr val="F4B083"/>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 4</a:t>
                      </a:r>
                      <a:endParaRPr sz="1200" b="1" dirty="0">
                        <a:latin typeface="Lato"/>
                        <a:ea typeface="Lato"/>
                        <a:cs typeface="Lato"/>
                        <a:sym typeface="Lato"/>
                      </a:endParaRPr>
                    </a:p>
                  </a:txBody>
                  <a:tcPr marL="66675" marR="66675" marT="95250" marB="95250">
                    <a:lnL w="12650" cap="flat" cmpd="sng">
                      <a:solidFill>
                        <a:srgbClr val="C45911"/>
                      </a:solidFill>
                      <a:prstDash val="solid"/>
                      <a:round/>
                      <a:headEnd type="none" w="sm" len="sm"/>
                      <a:tailEnd type="none" w="sm" len="sm"/>
                    </a:lnL>
                    <a:lnR w="12650" cap="flat" cmpd="sng">
                      <a:solidFill>
                        <a:srgbClr val="C45911"/>
                      </a:solidFill>
                      <a:prstDash val="solid"/>
                      <a:round/>
                      <a:headEnd type="none" w="sm" len="sm"/>
                      <a:tailEnd type="none" w="sm" len="sm"/>
                    </a:lnR>
                    <a:lnT w="12650" cap="flat" cmpd="sng">
                      <a:solidFill>
                        <a:srgbClr val="C45911"/>
                      </a:solidFill>
                      <a:prstDash val="solid"/>
                      <a:round/>
                      <a:headEnd type="none" w="sm" len="sm"/>
                      <a:tailEnd type="none" w="sm" len="sm"/>
                    </a:lnT>
                    <a:lnB w="12650" cap="flat" cmpd="sng">
                      <a:solidFill>
                        <a:srgbClr val="000000"/>
                      </a:solidFill>
                      <a:prstDash val="solid"/>
                      <a:round/>
                      <a:headEnd type="none" w="sm" len="sm"/>
                      <a:tailEnd type="none" w="sm" len="sm"/>
                    </a:lnB>
                    <a:solidFill>
                      <a:srgbClr val="F4B083"/>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2</a:t>
                      </a:r>
                      <a:endParaRPr sz="1200" b="1" dirty="0">
                        <a:latin typeface="Lato"/>
                        <a:ea typeface="Lato"/>
                        <a:cs typeface="Lato"/>
                        <a:sym typeface="Lato"/>
                      </a:endParaRPr>
                    </a:p>
                  </a:txBody>
                  <a:tcPr marL="66675" marR="66675" marT="95250" marB="95250">
                    <a:lnL w="12650" cap="flat" cmpd="sng">
                      <a:solidFill>
                        <a:srgbClr val="C45911"/>
                      </a:solidFill>
                      <a:prstDash val="solid"/>
                      <a:round/>
                      <a:headEnd type="none" w="sm" len="sm"/>
                      <a:tailEnd type="none" w="sm" len="sm"/>
                    </a:lnL>
                    <a:lnR w="12650" cap="flat" cmpd="sng">
                      <a:solidFill>
                        <a:srgbClr val="C45911"/>
                      </a:solidFill>
                      <a:prstDash val="solid"/>
                      <a:round/>
                      <a:headEnd type="none" w="sm" len="sm"/>
                      <a:tailEnd type="none" w="sm" len="sm"/>
                    </a:lnR>
                    <a:lnT w="12650" cap="flat" cmpd="sng">
                      <a:solidFill>
                        <a:srgbClr val="C45911"/>
                      </a:solidFill>
                      <a:prstDash val="solid"/>
                      <a:round/>
                      <a:headEnd type="none" w="sm" len="sm"/>
                      <a:tailEnd type="none" w="sm" len="sm"/>
                    </a:lnT>
                    <a:lnB w="12650" cap="flat" cmpd="sng">
                      <a:solidFill>
                        <a:srgbClr val="000000"/>
                      </a:solidFill>
                      <a:prstDash val="solid"/>
                      <a:round/>
                      <a:headEnd type="none" w="sm" len="sm"/>
                      <a:tailEnd type="none" w="sm" len="sm"/>
                    </a:lnB>
                    <a:solidFill>
                      <a:srgbClr val="F4B083"/>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2</a:t>
                      </a:r>
                      <a:endParaRPr sz="1200" b="1" dirty="0">
                        <a:latin typeface="Lato"/>
                        <a:ea typeface="Lato"/>
                        <a:cs typeface="Lato"/>
                        <a:sym typeface="Lato"/>
                      </a:endParaRPr>
                    </a:p>
                  </a:txBody>
                  <a:tcPr marL="66675" marR="66675" marT="95250" marB="95250">
                    <a:lnL w="12650" cap="flat" cmpd="sng">
                      <a:solidFill>
                        <a:srgbClr val="C45911"/>
                      </a:solidFill>
                      <a:prstDash val="solid"/>
                      <a:round/>
                      <a:headEnd type="none" w="sm" len="sm"/>
                      <a:tailEnd type="none" w="sm" len="sm"/>
                    </a:lnL>
                    <a:lnR w="12650" cap="flat" cmpd="sng">
                      <a:solidFill>
                        <a:srgbClr val="C45911"/>
                      </a:solidFill>
                      <a:prstDash val="solid"/>
                      <a:round/>
                      <a:headEnd type="none" w="sm" len="sm"/>
                      <a:tailEnd type="none" w="sm" len="sm"/>
                    </a:lnR>
                    <a:lnT w="12650" cap="flat" cmpd="sng">
                      <a:solidFill>
                        <a:srgbClr val="C45911"/>
                      </a:solidFill>
                      <a:prstDash val="solid"/>
                      <a:round/>
                      <a:headEnd type="none" w="sm" len="sm"/>
                      <a:tailEnd type="none" w="sm" len="sm"/>
                    </a:lnT>
                    <a:lnB w="12650" cap="flat" cmpd="sng">
                      <a:solidFill>
                        <a:srgbClr val="000000"/>
                      </a:solidFill>
                      <a:prstDash val="solid"/>
                      <a:round/>
                      <a:headEnd type="none" w="sm" len="sm"/>
                      <a:tailEnd type="none" w="sm" len="sm"/>
                    </a:lnB>
                    <a:solidFill>
                      <a:srgbClr val="F4B083"/>
                    </a:solidFill>
                  </a:tcPr>
                </a:tc>
                <a:tc>
                  <a:txBody>
                    <a:bodyPr/>
                    <a:lstStyle/>
                    <a:p>
                      <a:pPr marL="0" lvl="0" indent="0" algn="l" rtl="0">
                        <a:spcBef>
                          <a:spcPts val="0"/>
                        </a:spcBef>
                        <a:spcAft>
                          <a:spcPts val="0"/>
                        </a:spcAft>
                        <a:buNone/>
                      </a:pPr>
                      <a:endParaRPr sz="700" b="1" dirty="0">
                        <a:latin typeface="Lato"/>
                        <a:ea typeface="Lato"/>
                        <a:cs typeface="Lato"/>
                        <a:sym typeface="Lato"/>
                      </a:endParaRPr>
                    </a:p>
                    <a:p>
                      <a:pPr marL="0" lvl="0" indent="0" algn="ctr" rtl="0">
                        <a:lnSpc>
                          <a:spcPct val="115000"/>
                        </a:lnSpc>
                        <a:spcBef>
                          <a:spcPts val="0"/>
                        </a:spcBef>
                        <a:spcAft>
                          <a:spcPts val="0"/>
                        </a:spcAft>
                        <a:buNone/>
                      </a:pPr>
                      <a:r>
                        <a:rPr lang="en-GB" sz="1200" b="1" dirty="0">
                          <a:latin typeface="Lato"/>
                          <a:ea typeface="Lato"/>
                          <a:cs typeface="Lato"/>
                          <a:sym typeface="Lato"/>
                        </a:rPr>
                        <a:t>1</a:t>
                      </a:r>
                      <a:endParaRPr sz="1200" b="1" dirty="0">
                        <a:latin typeface="Lato"/>
                        <a:ea typeface="Lato"/>
                        <a:cs typeface="Lato"/>
                        <a:sym typeface="Lato"/>
                      </a:endParaRPr>
                    </a:p>
                  </a:txBody>
                  <a:tcPr marL="66675" marR="66675" marT="95250" marB="95250">
                    <a:lnL w="12650" cap="flat" cmpd="sng">
                      <a:solidFill>
                        <a:srgbClr val="C45911"/>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C45911"/>
                      </a:solidFill>
                      <a:prstDash val="solid"/>
                      <a:round/>
                      <a:headEnd type="none" w="sm" len="sm"/>
                      <a:tailEnd type="none" w="sm" len="sm"/>
                    </a:lnT>
                    <a:lnB w="12650" cap="flat" cmpd="sng">
                      <a:solidFill>
                        <a:srgbClr val="000000"/>
                      </a:solidFill>
                      <a:prstDash val="solid"/>
                      <a:round/>
                      <a:headEnd type="none" w="sm" len="sm"/>
                      <a:tailEnd type="none" w="sm" len="sm"/>
                    </a:lnB>
                    <a:solidFill>
                      <a:srgbClr val="F4B083"/>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35"/>
          <p:cNvSpPr txBox="1">
            <a:spLocks noGrp="1"/>
          </p:cNvSpPr>
          <p:nvPr>
            <p:ph type="title"/>
          </p:nvPr>
        </p:nvSpPr>
        <p:spPr>
          <a:xfrm>
            <a:off x="730000" y="1318650"/>
            <a:ext cx="2799900" cy="1897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solidFill>
                  <a:srgbClr val="000000"/>
                </a:solidFill>
              </a:rPr>
              <a:t>Reasoning from Participants</a:t>
            </a:r>
            <a:endParaRPr dirty="0">
              <a:solidFill>
                <a:srgbClr val="000000"/>
              </a:solidFill>
            </a:endParaRPr>
          </a:p>
          <a:p>
            <a:pPr marL="0" lvl="0" indent="0" algn="l" rtl="0">
              <a:spcBef>
                <a:spcPts val="0"/>
              </a:spcBef>
              <a:spcAft>
                <a:spcPts val="0"/>
              </a:spcAft>
              <a:buNone/>
            </a:pPr>
            <a:endParaRPr dirty="0">
              <a:solidFill>
                <a:srgbClr val="000000"/>
              </a:solidFill>
            </a:endParaRPr>
          </a:p>
          <a:p>
            <a:pPr marL="0" lvl="0" indent="0" algn="l" rtl="0">
              <a:spcBef>
                <a:spcPts val="0"/>
              </a:spcBef>
              <a:spcAft>
                <a:spcPts val="0"/>
              </a:spcAft>
              <a:buNone/>
            </a:pPr>
            <a:r>
              <a:rPr lang="en-GB" sz="2400" dirty="0">
                <a:solidFill>
                  <a:schemeClr val="accent2"/>
                </a:solidFill>
              </a:rPr>
              <a:t>Decision #1</a:t>
            </a:r>
            <a:endParaRPr sz="2400" dirty="0">
              <a:solidFill>
                <a:schemeClr val="accent2"/>
              </a:solidFill>
            </a:endParaRPr>
          </a:p>
        </p:txBody>
      </p:sp>
      <p:sp>
        <p:nvSpPr>
          <p:cNvPr id="316" name="Google Shape;316;p35"/>
          <p:cNvSpPr txBox="1">
            <a:spLocks noGrp="1"/>
          </p:cNvSpPr>
          <p:nvPr>
            <p:ph type="body" idx="1"/>
          </p:nvPr>
        </p:nvSpPr>
        <p:spPr>
          <a:xfrm>
            <a:off x="3605300" y="1068650"/>
            <a:ext cx="5025300" cy="394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dirty="0"/>
              <a:t>“</a:t>
            </a:r>
            <a:r>
              <a:rPr lang="en-GB" sz="1400" dirty="0"/>
              <a:t>It seems the decision maker was critical in their analysis and thought about both sides very thoroughly. Ultimately utilizing the law to decide what was in the best interests of the child, but was certainly sensitive to understanding both sides.“</a:t>
            </a:r>
            <a:endParaRPr sz="1400" dirty="0"/>
          </a:p>
          <a:p>
            <a:pPr marL="0" lvl="0" indent="0" algn="l" rtl="0">
              <a:spcBef>
                <a:spcPts val="1600"/>
              </a:spcBef>
              <a:spcAft>
                <a:spcPts val="0"/>
              </a:spcAft>
              <a:buNone/>
            </a:pPr>
            <a:r>
              <a:rPr lang="en-GB" sz="1400" dirty="0"/>
              <a:t>“The judge provided reasons for his decisions at every step, analyzing the pros and cons of each choice he had to make, and provided what appeared to be a complete history of the mother's history with compassion and understanding.”</a:t>
            </a:r>
            <a:endParaRPr sz="1400" dirty="0"/>
          </a:p>
          <a:p>
            <a:pPr marL="0" lvl="0" indent="0" algn="l" rtl="0">
              <a:spcBef>
                <a:spcPts val="1600"/>
              </a:spcBef>
              <a:spcAft>
                <a:spcPts val="1600"/>
              </a:spcAft>
              <a:buNone/>
            </a:pPr>
            <a:r>
              <a:rPr lang="en-GB" sz="1400" dirty="0">
                <a:highlight>
                  <a:srgbClr val="FFFFFF"/>
                </a:highlight>
              </a:rPr>
              <a:t>“The writer was respectful and compassionate about the mother and her tough life. It was obvious that he was highly empathetic to the situation. It felt like he was not making a decision from an ivory tower, but from a position where he could understand and sympathize the positions of the parties.”</a:t>
            </a:r>
            <a:endParaRPr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36"/>
          <p:cNvSpPr txBox="1">
            <a:spLocks noGrp="1"/>
          </p:cNvSpPr>
          <p:nvPr>
            <p:ph type="title"/>
          </p:nvPr>
        </p:nvSpPr>
        <p:spPr>
          <a:xfrm>
            <a:off x="730000" y="1318650"/>
            <a:ext cx="2799900" cy="1819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solidFill>
                  <a:srgbClr val="000000"/>
                </a:solidFill>
              </a:rPr>
              <a:t>Reasoning from Participants</a:t>
            </a:r>
            <a:endParaRPr dirty="0">
              <a:solidFill>
                <a:srgbClr val="000000"/>
              </a:solidFill>
            </a:endParaRPr>
          </a:p>
          <a:p>
            <a:pPr marL="0" lvl="0" indent="0" algn="l" rtl="0">
              <a:spcBef>
                <a:spcPts val="0"/>
              </a:spcBef>
              <a:spcAft>
                <a:spcPts val="0"/>
              </a:spcAft>
              <a:buNone/>
            </a:pPr>
            <a:endParaRPr dirty="0">
              <a:solidFill>
                <a:srgbClr val="000000"/>
              </a:solidFill>
            </a:endParaRPr>
          </a:p>
          <a:p>
            <a:pPr marL="0" lvl="0" indent="0" algn="l" rtl="0">
              <a:spcBef>
                <a:spcPts val="0"/>
              </a:spcBef>
              <a:spcAft>
                <a:spcPts val="0"/>
              </a:spcAft>
              <a:buNone/>
            </a:pPr>
            <a:r>
              <a:rPr lang="en-GB" sz="2400" dirty="0">
                <a:solidFill>
                  <a:schemeClr val="accent2"/>
                </a:solidFill>
              </a:rPr>
              <a:t>Decision #1</a:t>
            </a:r>
            <a:endParaRPr dirty="0">
              <a:solidFill>
                <a:schemeClr val="accent2"/>
              </a:solidFill>
            </a:endParaRPr>
          </a:p>
        </p:txBody>
      </p:sp>
      <p:sp>
        <p:nvSpPr>
          <p:cNvPr id="322" name="Google Shape;322;p36"/>
          <p:cNvSpPr txBox="1">
            <a:spLocks noGrp="1"/>
          </p:cNvSpPr>
          <p:nvPr>
            <p:ph type="body" idx="1"/>
          </p:nvPr>
        </p:nvSpPr>
        <p:spPr>
          <a:xfrm>
            <a:off x="3605300" y="1068650"/>
            <a:ext cx="4798200" cy="3896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dirty="0"/>
              <a:t>“In my opinion, the judge (at numerous points) defended the dignity of the losing party… there are points within the judgment where the judge directly expresses empathy for the losing party, particularly near the end where the judge sincerely wishes the losing party the best in her recovery</a:t>
            </a:r>
            <a:r>
              <a:rPr lang="en-GB" sz="1200" b="1" dirty="0"/>
              <a:t>… [E]ven though the judge decided against her, his tone conveys a certain level of respect for the losing party even where the judge didn't ultimately decide in her favour. This is precisely the tone that inspires confidence in the judiciary because it doesn't ignore the fact that it is a human system with high stakes for real people.”</a:t>
            </a:r>
            <a:endParaRPr sz="1200" b="1" dirty="0"/>
          </a:p>
          <a:p>
            <a:pPr marL="0" lvl="0" indent="0" algn="l" rtl="0">
              <a:spcBef>
                <a:spcPts val="1600"/>
              </a:spcBef>
              <a:spcAft>
                <a:spcPts val="1600"/>
              </a:spcAft>
              <a:buNone/>
            </a:pPr>
            <a:r>
              <a:rPr lang="en-GB" sz="1200" dirty="0"/>
              <a:t>“…</a:t>
            </a:r>
            <a:r>
              <a:rPr lang="en-GB" sz="1200" b="1" dirty="0"/>
              <a:t>The decision-maker treated the mother with respect and wished her the best in the future,  by encouraging the continuation of programs and treatment</a:t>
            </a:r>
            <a:r>
              <a:rPr lang="en-GB" sz="1200" dirty="0"/>
              <a:t>. The wording of the decision-maker did not show any harshness towards the mother for attributing any sorts of behaviour.”</a:t>
            </a:r>
            <a:endParaRPr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37"/>
          <p:cNvSpPr txBox="1">
            <a:spLocks noGrp="1"/>
          </p:cNvSpPr>
          <p:nvPr>
            <p:ph type="title"/>
          </p:nvPr>
        </p:nvSpPr>
        <p:spPr>
          <a:xfrm>
            <a:off x="730000" y="1318650"/>
            <a:ext cx="2799900" cy="1819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solidFill>
                  <a:srgbClr val="000000"/>
                </a:solidFill>
              </a:rPr>
              <a:t>Reasoning from Participants</a:t>
            </a:r>
            <a:endParaRPr dirty="0">
              <a:solidFill>
                <a:srgbClr val="000000"/>
              </a:solidFill>
            </a:endParaRPr>
          </a:p>
          <a:p>
            <a:pPr marL="0" lvl="0" indent="0" algn="l" rtl="0">
              <a:spcBef>
                <a:spcPts val="0"/>
              </a:spcBef>
              <a:spcAft>
                <a:spcPts val="0"/>
              </a:spcAft>
              <a:buNone/>
            </a:pPr>
            <a:endParaRPr dirty="0">
              <a:solidFill>
                <a:srgbClr val="000000"/>
              </a:solidFill>
            </a:endParaRPr>
          </a:p>
          <a:p>
            <a:pPr marL="0" lvl="0" indent="0" algn="l" rtl="0">
              <a:spcBef>
                <a:spcPts val="0"/>
              </a:spcBef>
              <a:spcAft>
                <a:spcPts val="0"/>
              </a:spcAft>
              <a:buNone/>
            </a:pPr>
            <a:r>
              <a:rPr lang="en-GB" sz="2400" dirty="0">
                <a:solidFill>
                  <a:schemeClr val="accent6"/>
                </a:solidFill>
              </a:rPr>
              <a:t>Decision #2</a:t>
            </a:r>
            <a:endParaRPr dirty="0">
              <a:solidFill>
                <a:schemeClr val="accent6"/>
              </a:solidFill>
            </a:endParaRPr>
          </a:p>
        </p:txBody>
      </p:sp>
      <p:sp>
        <p:nvSpPr>
          <p:cNvPr id="328" name="Google Shape;328;p37"/>
          <p:cNvSpPr txBox="1">
            <a:spLocks noGrp="1"/>
          </p:cNvSpPr>
          <p:nvPr>
            <p:ph type="body" idx="1"/>
          </p:nvPr>
        </p:nvSpPr>
        <p:spPr>
          <a:xfrm>
            <a:off x="3619825" y="690875"/>
            <a:ext cx="5286900" cy="4185925"/>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GB" sz="1100" dirty="0"/>
              <a:t>“</a:t>
            </a:r>
            <a:r>
              <a:rPr lang="en-GB" sz="1100" b="1" dirty="0"/>
              <a:t>To call the case before the judge an "easy task" given the sensitive subject matter and the fact that 6 young children were involved in the case is largely insensitive and troubling to read. The judge may have strong opinions as to the outcome of the case, but does little to address the pros of the mother's case</a:t>
            </a:r>
            <a:r>
              <a:rPr lang="en-GB" sz="1100" dirty="0"/>
              <a:t>.”</a:t>
            </a:r>
            <a:endParaRPr sz="1100" dirty="0"/>
          </a:p>
          <a:p>
            <a:pPr marL="0" lvl="0" indent="0" algn="l" rtl="0">
              <a:spcBef>
                <a:spcPts val="1600"/>
              </a:spcBef>
              <a:spcAft>
                <a:spcPts val="0"/>
              </a:spcAft>
              <a:buNone/>
            </a:pPr>
            <a:r>
              <a:rPr lang="en-GB" sz="1100" dirty="0"/>
              <a:t>“This decision was horrifying to read and it is utterly unbelievable that someone with such an education and respect in the judicial system would write these words in a decision for other people's futures… The decision-maker explicitly expressed little hope of the mother ever improving her condition or meeting standards to take care of other children… I could not find any respect or compassion shown by the decision-maker to the mother. Near the end, the decision-maker actually wrote that they "[did] not have the time to construct a neat summary." This shows what little attention and respect the decision-maker has for the justice system itself, not to mention the parties involved.”</a:t>
            </a:r>
            <a:endParaRPr sz="1100" dirty="0"/>
          </a:p>
          <a:p>
            <a:pPr marL="0" lvl="0" indent="0" algn="l" rtl="0">
              <a:lnSpc>
                <a:spcPct val="100000"/>
              </a:lnSpc>
              <a:spcBef>
                <a:spcPts val="1600"/>
              </a:spcBef>
              <a:spcAft>
                <a:spcPts val="0"/>
              </a:spcAft>
              <a:buNone/>
            </a:pPr>
            <a:r>
              <a:rPr lang="en-GB" sz="1100" dirty="0">
                <a:highlight>
                  <a:srgbClr val="FFFFFF"/>
                </a:highlight>
              </a:rPr>
              <a:t>“Given the sensitive nature of the subject, one expects that an impartial judge/decision-maker would be more careful about coming across as callous. Evidently, this judge did not.”</a:t>
            </a:r>
            <a:endParaRPr sz="1100" dirty="0">
              <a:highlight>
                <a:srgbClr val="FFFFFF"/>
              </a:highlight>
            </a:endParaRPr>
          </a:p>
          <a:p>
            <a:pPr marL="0" lvl="0" indent="0" algn="l" rtl="0">
              <a:spcBef>
                <a:spcPts val="0"/>
              </a:spcBef>
              <a:spcAft>
                <a:spcPts val="1600"/>
              </a:spcAft>
              <a:buNone/>
            </a:pPr>
            <a:endParaRPr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38"/>
          <p:cNvSpPr txBox="1">
            <a:spLocks noGrp="1"/>
          </p:cNvSpPr>
          <p:nvPr>
            <p:ph type="body" idx="1"/>
          </p:nvPr>
        </p:nvSpPr>
        <p:spPr>
          <a:xfrm>
            <a:off x="3529900" y="1068650"/>
            <a:ext cx="5275200" cy="3896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b="1" dirty="0"/>
              <a:t>“He had the courage to criticize bad parents who exist out there.”</a:t>
            </a:r>
            <a:endParaRPr sz="1100" b="1" dirty="0">
              <a:highlight>
                <a:srgbClr val="FFFFFF"/>
              </a:highlight>
            </a:endParaRPr>
          </a:p>
          <a:p>
            <a:pPr marL="0" lvl="0" indent="0" algn="l" rtl="0">
              <a:spcBef>
                <a:spcPts val="1600"/>
              </a:spcBef>
              <a:spcAft>
                <a:spcPts val="0"/>
              </a:spcAft>
              <a:buNone/>
            </a:pPr>
            <a:r>
              <a:rPr lang="en-GB" sz="1100" dirty="0">
                <a:highlight>
                  <a:srgbClr val="FFFFFF"/>
                </a:highlight>
              </a:rPr>
              <a:t>“I think that sometimes, certain situations require tough decisions. Even though the writer's words were harsh at times, I feel like they could have been justified in such a case. </a:t>
            </a:r>
            <a:r>
              <a:rPr lang="en-GB" sz="1100" b="1" dirty="0">
                <a:highlight>
                  <a:srgbClr val="FFFFFF"/>
                </a:highlight>
              </a:rPr>
              <a:t>Respect can be fostered for the judicial system if it's shown that the courts make tough decisions and are honest about situations, without looking at them with rose-colored glasses.”</a:t>
            </a:r>
            <a:endParaRPr sz="1100" b="1" dirty="0">
              <a:highlight>
                <a:srgbClr val="FFFFFF"/>
              </a:highlight>
            </a:endParaRPr>
          </a:p>
          <a:p>
            <a:pPr marL="0" lvl="0" indent="0" algn="l" rtl="0">
              <a:spcBef>
                <a:spcPts val="1600"/>
              </a:spcBef>
              <a:spcAft>
                <a:spcPts val="0"/>
              </a:spcAft>
              <a:buNone/>
            </a:pPr>
            <a:r>
              <a:rPr lang="en-GB" sz="1100" dirty="0"/>
              <a:t>“This judge, at numerous points throughout the judgment, notably in the beginning, adds some unnecessary animosity to the situation. Showing no sympathy for the losing party, the judge explicitly rejects the idea that the losing party will ever change and meet certain parenting milestones. He speaks at length of her being dangerous and frequently references her "shortcomings" and "abysmal" and "dismal" parenting skills, even calling her "hopeless as a parent" … </a:t>
            </a:r>
            <a:r>
              <a:rPr lang="en-GB" sz="1100" b="1" dirty="0"/>
              <a:t>There isn't an ounce of compassion to be found in the reasons, and the judge comes very close to disregarding the mother's dignity as a person… Such a hard-line approach that gives up on the mother is a difficult one to justify on a human level, but on an institutional level might be respected by some.”</a:t>
            </a:r>
            <a:endParaRPr sz="1100" b="1" dirty="0"/>
          </a:p>
          <a:p>
            <a:pPr marL="0" lvl="0" indent="0" algn="l" rtl="0">
              <a:lnSpc>
                <a:spcPct val="100000"/>
              </a:lnSpc>
              <a:spcBef>
                <a:spcPts val="1600"/>
              </a:spcBef>
              <a:spcAft>
                <a:spcPts val="0"/>
              </a:spcAft>
              <a:buNone/>
            </a:pPr>
            <a:endParaRPr sz="1100" dirty="0">
              <a:highlight>
                <a:srgbClr val="FFFFFF"/>
              </a:highlight>
            </a:endParaRPr>
          </a:p>
        </p:txBody>
      </p:sp>
      <p:sp>
        <p:nvSpPr>
          <p:cNvPr id="334" name="Google Shape;334;p38"/>
          <p:cNvSpPr txBox="1">
            <a:spLocks noGrp="1"/>
          </p:cNvSpPr>
          <p:nvPr>
            <p:ph type="title"/>
          </p:nvPr>
        </p:nvSpPr>
        <p:spPr>
          <a:xfrm>
            <a:off x="730000" y="1318650"/>
            <a:ext cx="2799900" cy="1819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solidFill>
                  <a:srgbClr val="000000"/>
                </a:solidFill>
              </a:rPr>
              <a:t>Reasoning from Participants</a:t>
            </a:r>
            <a:endParaRPr dirty="0">
              <a:solidFill>
                <a:srgbClr val="000000"/>
              </a:solidFill>
            </a:endParaRPr>
          </a:p>
          <a:p>
            <a:pPr marL="0" lvl="0" indent="0" algn="l" rtl="0">
              <a:spcBef>
                <a:spcPts val="0"/>
              </a:spcBef>
              <a:spcAft>
                <a:spcPts val="0"/>
              </a:spcAft>
              <a:buNone/>
            </a:pPr>
            <a:endParaRPr dirty="0">
              <a:solidFill>
                <a:srgbClr val="000000"/>
              </a:solidFill>
            </a:endParaRPr>
          </a:p>
          <a:p>
            <a:pPr marL="0" lvl="0" indent="0" algn="l" rtl="0">
              <a:spcBef>
                <a:spcPts val="0"/>
              </a:spcBef>
              <a:spcAft>
                <a:spcPts val="0"/>
              </a:spcAft>
              <a:buNone/>
            </a:pPr>
            <a:r>
              <a:rPr lang="en-GB" sz="2400" dirty="0">
                <a:solidFill>
                  <a:schemeClr val="accent6"/>
                </a:solidFill>
              </a:rPr>
              <a:t>Decision #2</a:t>
            </a:r>
            <a:endParaRPr dirty="0">
              <a:solidFill>
                <a:schemeClr val="accent6"/>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EFC9B-7060-4EEC-8D9A-1421BDA21857}"/>
              </a:ext>
            </a:extLst>
          </p:cNvPr>
          <p:cNvSpPr>
            <a:spLocks noGrp="1"/>
          </p:cNvSpPr>
          <p:nvPr>
            <p:ph type="title"/>
          </p:nvPr>
        </p:nvSpPr>
        <p:spPr/>
        <p:txBody>
          <a:bodyPr/>
          <a:lstStyle/>
          <a:p>
            <a:r>
              <a:rPr lang="en-CA" sz="4000" dirty="0"/>
              <a:t>So what?</a:t>
            </a:r>
          </a:p>
        </p:txBody>
      </p:sp>
      <p:sp>
        <p:nvSpPr>
          <p:cNvPr id="3" name="Text Placeholder 2">
            <a:extLst>
              <a:ext uri="{FF2B5EF4-FFF2-40B4-BE49-F238E27FC236}">
                <a16:creationId xmlns:a16="http://schemas.microsoft.com/office/drawing/2014/main" id="{BC263141-0528-4285-A714-8681486538CD}"/>
              </a:ext>
            </a:extLst>
          </p:cNvPr>
          <p:cNvSpPr>
            <a:spLocks noGrp="1"/>
          </p:cNvSpPr>
          <p:nvPr>
            <p:ph type="body" idx="1"/>
          </p:nvPr>
        </p:nvSpPr>
        <p:spPr>
          <a:xfrm>
            <a:off x="726150" y="1626110"/>
            <a:ext cx="7688400" cy="2430900"/>
          </a:xfrm>
        </p:spPr>
        <p:txBody>
          <a:bodyPr/>
          <a:lstStyle/>
          <a:p>
            <a:r>
              <a:rPr lang="en-CA" sz="2000" dirty="0"/>
              <a:t>I hope that this research will be relevant to:</a:t>
            </a:r>
          </a:p>
          <a:p>
            <a:pPr lvl="1"/>
            <a:r>
              <a:rPr lang="en-CA" sz="2000" dirty="0"/>
              <a:t>Students</a:t>
            </a:r>
          </a:p>
          <a:p>
            <a:pPr lvl="1"/>
            <a:r>
              <a:rPr lang="en-CA" sz="2000" dirty="0"/>
              <a:t>Judges</a:t>
            </a:r>
          </a:p>
          <a:p>
            <a:pPr lvl="1"/>
            <a:r>
              <a:rPr lang="en-CA" sz="2000" dirty="0"/>
              <a:t>Lawyers</a:t>
            </a:r>
          </a:p>
        </p:txBody>
      </p:sp>
    </p:spTree>
    <p:extLst>
      <p:ext uri="{BB962C8B-B14F-4D97-AF65-F5344CB8AC3E}">
        <p14:creationId xmlns:p14="http://schemas.microsoft.com/office/powerpoint/2010/main" val="34967537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39"/>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Secondary Sources Cited</a:t>
            </a:r>
            <a:endParaRPr dirty="0"/>
          </a:p>
        </p:txBody>
      </p:sp>
      <p:sp>
        <p:nvSpPr>
          <p:cNvPr id="341" name="Google Shape;341;p39"/>
          <p:cNvSpPr txBox="1">
            <a:spLocks noGrp="1"/>
          </p:cNvSpPr>
          <p:nvPr>
            <p:ph type="body" idx="1"/>
          </p:nvPr>
        </p:nvSpPr>
        <p:spPr>
          <a:xfrm>
            <a:off x="1847750" y="2408213"/>
            <a:ext cx="6570600" cy="535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100" dirty="0"/>
              <a:t>Mashaw, Jerry L. “Administrative Due Process: The Quest for a Dignitary Theory” (1981) 61 BUL Rev 885.</a:t>
            </a:r>
            <a:endParaRPr sz="1100" dirty="0"/>
          </a:p>
        </p:txBody>
      </p:sp>
      <p:sp>
        <p:nvSpPr>
          <p:cNvPr id="343" name="Google Shape;343;p39"/>
          <p:cNvSpPr txBox="1">
            <a:spLocks noGrp="1"/>
          </p:cNvSpPr>
          <p:nvPr>
            <p:ph type="body" idx="1"/>
          </p:nvPr>
        </p:nvSpPr>
        <p:spPr>
          <a:xfrm>
            <a:off x="1847750" y="3542877"/>
            <a:ext cx="6570600" cy="328800"/>
          </a:xfrm>
          <a:prstGeom prst="rect">
            <a:avLst/>
          </a:prstGeom>
        </p:spPr>
        <p:txBody>
          <a:bodyPr spcFirstLastPara="1" wrap="square" lIns="91425" tIns="91425" rIns="91425" bIns="91425" anchor="t" anchorCtr="0">
            <a:noAutofit/>
          </a:bodyPr>
          <a:lstStyle/>
          <a:p>
            <a:pPr marL="0" lvl="0" indent="0">
              <a:spcAft>
                <a:spcPts val="1600"/>
              </a:spcAft>
              <a:buNone/>
            </a:pPr>
            <a:r>
              <a:rPr lang="en-US" sz="1100" dirty="0"/>
              <a:t>Pettinger, Tejvan. “Biography of the 14th Dalai Lama”, Oxford, UK </a:t>
            </a:r>
            <a:r>
              <a:rPr lang="en-US" sz="1100" dirty="0">
                <a:hlinkClick r:id="rId3"/>
              </a:rPr>
              <a:t>www.biographyonline.net</a:t>
            </a:r>
            <a:r>
              <a:rPr lang="en-US" sz="1100" dirty="0"/>
              <a:t>.</a:t>
            </a:r>
          </a:p>
          <a:p>
            <a:pPr marL="0" lvl="0" indent="0">
              <a:spcAft>
                <a:spcPts val="1600"/>
              </a:spcAft>
              <a:buNone/>
            </a:pPr>
            <a:endParaRPr sz="1200" dirty="0"/>
          </a:p>
        </p:txBody>
      </p:sp>
      <p:sp>
        <p:nvSpPr>
          <p:cNvPr id="344" name="Google Shape;344;p39"/>
          <p:cNvSpPr txBox="1">
            <a:spLocks noGrp="1"/>
          </p:cNvSpPr>
          <p:nvPr>
            <p:ph type="body" idx="1"/>
          </p:nvPr>
        </p:nvSpPr>
        <p:spPr>
          <a:xfrm>
            <a:off x="1847750" y="3004537"/>
            <a:ext cx="6570600" cy="535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100" dirty="0"/>
              <a:t>Mullins, Anne. “Subtly Selling the System:  Where Psychological Influence Tactics Lurk in Judicial Writing” (2014) 48 U Rich L Rev 1111.</a:t>
            </a:r>
            <a:endParaRPr sz="1100" dirty="0"/>
          </a:p>
        </p:txBody>
      </p:sp>
      <p:sp>
        <p:nvSpPr>
          <p:cNvPr id="346" name="Google Shape;346;p39"/>
          <p:cNvSpPr txBox="1">
            <a:spLocks noGrp="1"/>
          </p:cNvSpPr>
          <p:nvPr>
            <p:ph type="body" idx="1"/>
          </p:nvPr>
        </p:nvSpPr>
        <p:spPr>
          <a:xfrm>
            <a:off x="1847750" y="3865201"/>
            <a:ext cx="6570600" cy="535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100" dirty="0"/>
              <a:t>Scaldo, Stacy A. “Deadly Dicta: Roe's "Unwanted Motherhood," Carhart II's "Women's Regret," and the Shifting Narrative of Abortion Jurisprudence” (2013) 6 Drexel L Rev 87.</a:t>
            </a:r>
            <a:endParaRPr sz="1100" dirty="0"/>
          </a:p>
        </p:txBody>
      </p:sp>
      <p:sp>
        <p:nvSpPr>
          <p:cNvPr id="348" name="Google Shape;348;p39"/>
          <p:cNvSpPr txBox="1"/>
          <p:nvPr/>
        </p:nvSpPr>
        <p:spPr>
          <a:xfrm>
            <a:off x="1847750" y="1926063"/>
            <a:ext cx="6570600" cy="535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100" dirty="0">
                <a:solidFill>
                  <a:schemeClr val="accent1"/>
                </a:solidFill>
                <a:latin typeface="Lato"/>
                <a:ea typeface="Lato"/>
                <a:cs typeface="Lato"/>
                <a:sym typeface="Lato"/>
              </a:rPr>
              <a:t>Levitt, Heidi M &amp; Bridget R Dunnavant. “Judicial Wisdom: the Process of Constructing Wise Decisions” (2015) 28:3 Journal of Constructivist Psychology 243.</a:t>
            </a:r>
            <a:endParaRPr sz="1100" dirty="0"/>
          </a:p>
        </p:txBody>
      </p:sp>
      <p:sp>
        <p:nvSpPr>
          <p:cNvPr id="349" name="Google Shape;349;p39"/>
          <p:cNvSpPr txBox="1"/>
          <p:nvPr/>
        </p:nvSpPr>
        <p:spPr>
          <a:xfrm>
            <a:off x="1847550" y="4769391"/>
            <a:ext cx="6570600" cy="32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100" dirty="0">
                <a:solidFill>
                  <a:schemeClr val="accent1"/>
                </a:solidFill>
                <a:latin typeface="Lato"/>
                <a:ea typeface="Lato"/>
                <a:cs typeface="Lato"/>
                <a:sym typeface="Lato"/>
              </a:rPr>
              <a:t>Tyler, Tom R. “Procedural Justice and the Courts” (2007) 44 Courts Rev 26.</a:t>
            </a:r>
            <a:endParaRPr sz="1100" dirty="0">
              <a:solidFill>
                <a:schemeClr val="accent1"/>
              </a:solidFill>
              <a:latin typeface="Lato"/>
              <a:ea typeface="Lato"/>
              <a:cs typeface="Lato"/>
              <a:sym typeface="Lato"/>
            </a:endParaRPr>
          </a:p>
        </p:txBody>
      </p:sp>
      <p:sp>
        <p:nvSpPr>
          <p:cNvPr id="2" name="Rectangle 1">
            <a:extLst>
              <a:ext uri="{FF2B5EF4-FFF2-40B4-BE49-F238E27FC236}">
                <a16:creationId xmlns:a16="http://schemas.microsoft.com/office/drawing/2014/main" id="{8913D157-58D8-4560-9419-B361654B56B7}"/>
              </a:ext>
            </a:extLst>
          </p:cNvPr>
          <p:cNvSpPr/>
          <p:nvPr/>
        </p:nvSpPr>
        <p:spPr>
          <a:xfrm>
            <a:off x="1847750" y="4365364"/>
            <a:ext cx="6429611" cy="430887"/>
          </a:xfrm>
          <a:prstGeom prst="rect">
            <a:avLst/>
          </a:prstGeom>
        </p:spPr>
        <p:txBody>
          <a:bodyPr wrap="square">
            <a:spAutoFit/>
          </a:bodyPr>
          <a:lstStyle/>
          <a:p>
            <a:r>
              <a:rPr lang="en-US" sz="1100" dirty="0">
                <a:latin typeface="Lato" panose="020B0604020202020204" charset="0"/>
              </a:rPr>
              <a:t>Ronner, Amy D and Bruce Winick. “Silencing the Appellant's Voice: The Antitherapeutic Per Curiam Affirmance” (2000) 24 Seattle U Law R 499.</a:t>
            </a:r>
            <a:endParaRPr lang="en-CA" sz="1100" dirty="0">
              <a:latin typeface="Lato" panose="020B060402020202020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Google Shape;356;p40"/>
          <p:cNvPicPr preferRelativeResize="0"/>
          <p:nvPr/>
        </p:nvPicPr>
        <p:blipFill rotWithShape="1">
          <a:blip r:embed="rId3">
            <a:alphaModFix/>
          </a:blip>
          <a:srcRect t="20842"/>
          <a:stretch/>
        </p:blipFill>
        <p:spPr>
          <a:xfrm>
            <a:off x="0" y="489250"/>
            <a:ext cx="9144000" cy="4654251"/>
          </a:xfrm>
          <a:prstGeom prst="rect">
            <a:avLst/>
          </a:prstGeom>
          <a:noFill/>
          <a:ln>
            <a:noFill/>
          </a:ln>
        </p:spPr>
      </p:pic>
      <p:sp>
        <p:nvSpPr>
          <p:cNvPr id="357" name="Google Shape;357;p40"/>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4800" dirty="0">
                <a:solidFill>
                  <a:srgbClr val="000000"/>
                </a:solidFill>
              </a:rPr>
              <a:t>Thank you.</a:t>
            </a:r>
            <a:endParaRPr dirty="0"/>
          </a:p>
        </p:txBody>
      </p:sp>
      <p:sp>
        <p:nvSpPr>
          <p:cNvPr id="358" name="Google Shape;358;p40"/>
          <p:cNvSpPr txBox="1"/>
          <p:nvPr/>
        </p:nvSpPr>
        <p:spPr>
          <a:xfrm>
            <a:off x="8417550" y="4836900"/>
            <a:ext cx="752700" cy="30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900" dirty="0">
                <a:solidFill>
                  <a:schemeClr val="lt1"/>
                </a:solidFill>
                <a:latin typeface="Lato"/>
                <a:ea typeface="Lato"/>
                <a:cs typeface="Lato"/>
                <a:sym typeface="Lato"/>
              </a:rPr>
              <a:t>pexels.com</a:t>
            </a:r>
            <a:endParaRPr sz="900" dirty="0">
              <a:solidFill>
                <a:schemeClr val="lt1"/>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TotalTime>
  <Words>3587</Words>
  <Application>Microsoft Office PowerPoint</Application>
  <PresentationFormat>On-screen Show (16:9)</PresentationFormat>
  <Paragraphs>251</Paragraphs>
  <Slides>24</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Calibri</vt:lpstr>
      <vt:lpstr>Raleway</vt:lpstr>
      <vt:lpstr>Lato Light</vt:lpstr>
      <vt:lpstr>Arial</vt:lpstr>
      <vt:lpstr>Lato</vt:lpstr>
      <vt:lpstr>Streamline</vt:lpstr>
      <vt:lpstr>Promoting Dignity Through (Written) Decision Making</vt:lpstr>
      <vt:lpstr>Judicial words matter to individuals and to the legal system’s integrity</vt:lpstr>
      <vt:lpstr>Definitions</vt:lpstr>
      <vt:lpstr>Related Works</vt:lpstr>
      <vt:lpstr>Other Works Relied On</vt:lpstr>
      <vt:lpstr>The Current Study</vt:lpstr>
      <vt:lpstr>Research objective</vt:lpstr>
      <vt:lpstr>Participants</vt:lpstr>
      <vt:lpstr>Cases Used </vt:lpstr>
      <vt:lpstr>Quotes from Decision #1</vt:lpstr>
      <vt:lpstr>Quotes from Decision #1</vt:lpstr>
      <vt:lpstr>Quotes from Decision #2</vt:lpstr>
      <vt:lpstr>Quotes from Decision #2</vt:lpstr>
      <vt:lpstr>Survey Questions</vt:lpstr>
      <vt:lpstr>Survey Responses</vt:lpstr>
      <vt:lpstr>Survey Responses: Decision #1 </vt:lpstr>
      <vt:lpstr>Survey Responses: Decision #2 </vt:lpstr>
      <vt:lpstr>Reasoning from Participants  Decision #1</vt:lpstr>
      <vt:lpstr>Reasoning from Participants  Decision #1</vt:lpstr>
      <vt:lpstr>Reasoning from Participants  Decision #2</vt:lpstr>
      <vt:lpstr>Reasoning from Participants  Decision #2</vt:lpstr>
      <vt:lpstr>So what?</vt:lpstr>
      <vt:lpstr>Secondary Sources Cited</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Promoting Dignity through Decision Making</dc:title>
  <dc:creator>Shelley Margot Kierstead</dc:creator>
  <cp:lastModifiedBy>Shelley Margot Kierstead</cp:lastModifiedBy>
  <cp:revision>21</cp:revision>
  <dcterms:modified xsi:type="dcterms:W3CDTF">2019-07-25T12:54:56Z</dcterms:modified>
</cp:coreProperties>
</file>